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67" r:id="rId1"/>
    <p:sldMasterId id="2147483710" r:id="rId2"/>
  </p:sldMasterIdLst>
  <p:notesMasterIdLst>
    <p:notesMasterId r:id="rId19"/>
  </p:notesMasterIdLst>
  <p:handoutMasterIdLst>
    <p:handoutMasterId r:id="rId20"/>
  </p:handoutMasterIdLst>
  <p:sldIdLst>
    <p:sldId id="1527" r:id="rId3"/>
    <p:sldId id="1548" r:id="rId4"/>
    <p:sldId id="1549" r:id="rId5"/>
    <p:sldId id="1568" r:id="rId6"/>
    <p:sldId id="1577" r:id="rId7"/>
    <p:sldId id="1575" r:id="rId8"/>
    <p:sldId id="1576" r:id="rId9"/>
    <p:sldId id="1560" r:id="rId10"/>
    <p:sldId id="1571" r:id="rId11"/>
    <p:sldId id="1574" r:id="rId12"/>
    <p:sldId id="1553" r:id="rId13"/>
    <p:sldId id="1554" r:id="rId14"/>
    <p:sldId id="1563" r:id="rId15"/>
    <p:sldId id="1570" r:id="rId16"/>
    <p:sldId id="1555" r:id="rId17"/>
    <p:sldId id="1562" r:id="rId18"/>
  </p:sldIdLst>
  <p:sldSz cx="12192000" cy="6858000"/>
  <p:notesSz cx="7315200" cy="9601200"/>
  <p:custDataLst>
    <p:tags r:id="rId2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87363" indent="-30163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76313" indent="-61913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465263" indent="-93663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954213" indent="-125413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4"/>
    <a:srgbClr val="FFFF66"/>
    <a:srgbClr val="FFCC66"/>
    <a:srgbClr val="A2FC70"/>
    <a:srgbClr val="00FF00"/>
    <a:srgbClr val="00DE64"/>
    <a:srgbClr val="15FF7F"/>
    <a:srgbClr val="FF4343"/>
    <a:srgbClr val="ED7817"/>
    <a:srgbClr val="FDA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Средний стиль 1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434" autoAdjust="0"/>
  </p:normalViewPr>
  <p:slideViewPr>
    <p:cSldViewPr snapToGrid="0" snapToObjects="1">
      <p:cViewPr varScale="1">
        <p:scale>
          <a:sx n="71" d="100"/>
          <a:sy n="71" d="100"/>
        </p:scale>
        <p:origin x="582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880" y="68"/>
      </p:cViewPr>
      <p:guideLst>
        <p:guide orient="horz" pos="3024"/>
        <p:guide pos="23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93663" y="601663"/>
            <a:ext cx="7507288" cy="4224337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  <a:effectLst/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08000" y="5159375"/>
            <a:ext cx="6305550" cy="13160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627813" y="9229725"/>
            <a:ext cx="18573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F19A30-B8C4-4C16-A228-91A5E82C8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813550" y="103188"/>
            <a:ext cx="0" cy="1222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856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55675" rtl="0" eaLnBrk="0" fontAlgn="base" hangingPunct="0">
      <a:spcBef>
        <a:spcPct val="0"/>
      </a:spcBef>
      <a:spcAft>
        <a:spcPct val="0"/>
      </a:spcAft>
      <a:buClr>
        <a:schemeClr val="tx2"/>
      </a:buClr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125413" indent="-123825" algn="l" defTabSz="955675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320675" indent="-192088" algn="l" defTabSz="955675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455613" indent="-133350" algn="l" defTabSz="955675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579438" indent="-120650" algn="l" defTabSz="955675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2443247" algn="l" defTabSz="977298" rtl="0" eaLnBrk="1" latinLnBrk="0" hangingPunct="1">
      <a:defRPr sz="1283" kern="1200">
        <a:solidFill>
          <a:schemeClr val="tx1"/>
        </a:solidFill>
        <a:latin typeface="+mn-lt"/>
        <a:ea typeface="+mn-ea"/>
        <a:cs typeface="+mn-cs"/>
      </a:defRPr>
    </a:lvl6pPr>
    <a:lvl7pPr marL="2931895" algn="l" defTabSz="977298" rtl="0" eaLnBrk="1" latinLnBrk="0" hangingPunct="1">
      <a:defRPr sz="1283" kern="1200">
        <a:solidFill>
          <a:schemeClr val="tx1"/>
        </a:solidFill>
        <a:latin typeface="+mn-lt"/>
        <a:ea typeface="+mn-ea"/>
        <a:cs typeface="+mn-cs"/>
      </a:defRPr>
    </a:lvl7pPr>
    <a:lvl8pPr marL="3420545" algn="l" defTabSz="977298" rtl="0" eaLnBrk="1" latinLnBrk="0" hangingPunct="1">
      <a:defRPr sz="1283" kern="1200">
        <a:solidFill>
          <a:schemeClr val="tx1"/>
        </a:solidFill>
        <a:latin typeface="+mn-lt"/>
        <a:ea typeface="+mn-ea"/>
        <a:cs typeface="+mn-cs"/>
      </a:defRPr>
    </a:lvl8pPr>
    <a:lvl9pPr marL="3909194" algn="l" defTabSz="977298" rtl="0" eaLnBrk="1" latinLnBrk="0" hangingPunct="1">
      <a:defRPr sz="12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08000" y="5159375"/>
            <a:ext cx="6305550" cy="263525"/>
          </a:xfrm>
        </p:spPr>
        <p:txBody>
          <a:bodyPr/>
          <a:lstStyle/>
          <a:p>
            <a:pPr defTabSz="956938">
              <a:defRPr/>
            </a:pPr>
            <a:endParaRPr lang="en-US" sz="1710"/>
          </a:p>
        </p:txBody>
      </p:sp>
      <p:sp>
        <p:nvSpPr>
          <p:cNvPr id="15667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6729413" y="9226550"/>
            <a:ext cx="84137" cy="1857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D86B486E-C551-4AF9-83B8-1E9C58B0072D}" type="slidenum"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/>
              <a:t>0</a:t>
            </a:fld>
            <a:endParaRPr lang="en-US" alt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6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F19A30-B8C4-4C16-A228-91A5E82C838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37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19A30-B8C4-4C16-A228-91A5E82C838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97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6.png"/><Relationship Id="rId2" Type="http://schemas.openxmlformats.org/officeDocument/2006/relationships/tags" Target="../tags/tag5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3" Type="http://schemas.openxmlformats.org/officeDocument/2006/relationships/tags" Target="../tags/tag21.xml"/><Relationship Id="rId21" Type="http://schemas.openxmlformats.org/officeDocument/2006/relationships/oleObject" Target="../embeddings/oleObject3.bin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image" Target="../media/image4.emf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oleObject" Target="../embeddings/oleObject4.bin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image" Target="../media/image2.png"/><Relationship Id="rId10" Type="http://schemas.openxmlformats.org/officeDocument/2006/relationships/tags" Target="../tags/tag28.xml"/><Relationship Id="rId19" Type="http://schemas.openxmlformats.org/officeDocument/2006/relationships/tags" Target="../tags/tag37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oleObject" Target="../embeddings/oleObject5.bin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4.emf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oleObject" Target="../embeddings/oleObject6.bin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единительная линия 2"/>
          <p:cNvCxnSpPr/>
          <p:nvPr userDrawn="1"/>
        </p:nvCxnSpPr>
        <p:spPr>
          <a:xfrm>
            <a:off x="8178800" y="0"/>
            <a:ext cx="0" cy="6858000"/>
          </a:xfrm>
          <a:prstGeom prst="line">
            <a:avLst/>
          </a:prstGeom>
          <a:ln w="50800" cmpd="sng">
            <a:solidFill>
              <a:srgbClr val="F68B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ocument type" hidden="1"/>
          <p:cNvSpPr txBox="1">
            <a:spLocks noChangeArrowheads="1"/>
          </p:cNvSpPr>
          <p:nvPr userDrawn="1"/>
        </p:nvSpPr>
        <p:spPr bwMode="gray">
          <a:xfrm>
            <a:off x="409575" y="4337050"/>
            <a:ext cx="7250113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ru-RU" altLang="en-US" sz="1400">
                <a:solidFill>
                  <a:srgbClr val="808080"/>
                </a:solidFill>
              </a:rPr>
              <a:t>Тип документа | Дата</a:t>
            </a: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409688" y="3182780"/>
            <a:ext cx="7249390" cy="492443"/>
          </a:xfrm>
          <a:prstGeom prst="rect">
            <a:avLst/>
          </a:prstGeom>
        </p:spPr>
        <p:txBody>
          <a:bodyPr/>
          <a:lstStyle>
            <a:lvl1pPr>
              <a:defRPr sz="3200" b="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ru-RU" noProof="0"/>
              <a:t>Образец заголовка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409688" y="3801306"/>
            <a:ext cx="7249390" cy="219820"/>
          </a:xfrm>
          <a:prstGeom prst="rect">
            <a:avLst/>
          </a:prstGeom>
          <a:noFill/>
          <a:ln>
            <a:noFill/>
          </a:ln>
          <a:effectLst/>
        </p:spPr>
        <p:txBody>
          <a:bodyPr rtlCol="0" anchor="b"/>
          <a:lstStyle>
            <a:lvl1pPr>
              <a:defRPr lang="en-US" kern="1200" noProof="0" dirty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ru-RU" noProof="0"/>
              <a:t>Образец подзаголовка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_Титул (Челове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1"/>
          <p:cNvGrpSpPr>
            <a:grpSpLocks/>
          </p:cNvGrpSpPr>
          <p:nvPr userDrawn="1"/>
        </p:nvGrpSpPr>
        <p:grpSpPr bwMode="auto">
          <a:xfrm>
            <a:off x="433388" y="3779838"/>
            <a:ext cx="182562" cy="207962"/>
            <a:chOff x="433348" y="3779361"/>
            <a:chExt cx="182562" cy="208986"/>
          </a:xfrm>
        </p:grpSpPr>
        <p:sp>
          <p:nvSpPr>
            <p:cNvPr id="8" name="Полилиния: фигура 20"/>
            <p:cNvSpPr/>
            <p:nvPr/>
          </p:nvSpPr>
          <p:spPr>
            <a:xfrm>
              <a:off x="463510" y="3779361"/>
              <a:ext cx="123825" cy="11486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9" name="Полилиния: фигура 22"/>
            <p:cNvSpPr/>
            <p:nvPr/>
          </p:nvSpPr>
          <p:spPr>
            <a:xfrm>
              <a:off x="433348" y="3903796"/>
              <a:ext cx="184150" cy="84551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0" name="Graphic 20"/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11" name="Полилиния: фигура 26"/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2" name="Полилиния: фигура 27"/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3" name="Полилиния: фигура 28"/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4" name="Полилиния: фигура 29"/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30"/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31"/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8" name="Полилиния: фигура 32"/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20" name="Rectangle 24"/>
          <p:cNvSpPr/>
          <p:nvPr userDrawn="1"/>
        </p:nvSpPr>
        <p:spPr>
          <a:xfrm rot="5400000">
            <a:off x="1" y="6396037"/>
            <a:ext cx="461962" cy="461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1" name="Rectangle 25"/>
          <p:cNvSpPr/>
          <p:nvPr userDrawn="1"/>
        </p:nvSpPr>
        <p:spPr>
          <a:xfrm rot="5400000">
            <a:off x="3816350" y="2579688"/>
            <a:ext cx="461963" cy="7170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2" name="Rectangle 33"/>
          <p:cNvSpPr/>
          <p:nvPr userDrawn="1"/>
        </p:nvSpPr>
        <p:spPr>
          <a:xfrm rot="5400000">
            <a:off x="9681369" y="3423444"/>
            <a:ext cx="461962" cy="45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3" name="Graphic 2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349" y="1493235"/>
            <a:ext cx="6243676" cy="1387046"/>
          </a:xfrm>
        </p:spPr>
        <p:txBody>
          <a:bodyPr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48" y="3122141"/>
            <a:ext cx="6243676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2230" y="3791521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2230" y="4135457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4_Титул (Шахт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1"/>
          <p:cNvGrpSpPr>
            <a:grpSpLocks/>
          </p:cNvGrpSpPr>
          <p:nvPr userDrawn="1"/>
        </p:nvGrpSpPr>
        <p:grpSpPr bwMode="auto">
          <a:xfrm>
            <a:off x="433388" y="3779838"/>
            <a:ext cx="182562" cy="207962"/>
            <a:chOff x="433348" y="3779361"/>
            <a:chExt cx="182562" cy="208986"/>
          </a:xfrm>
        </p:grpSpPr>
        <p:sp>
          <p:nvSpPr>
            <p:cNvPr id="8" name="Полилиния: фигура 20"/>
            <p:cNvSpPr/>
            <p:nvPr/>
          </p:nvSpPr>
          <p:spPr>
            <a:xfrm>
              <a:off x="463510" y="3779361"/>
              <a:ext cx="123825" cy="11486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9" name="Полилиния: фигура 22"/>
            <p:cNvSpPr/>
            <p:nvPr/>
          </p:nvSpPr>
          <p:spPr>
            <a:xfrm>
              <a:off x="433348" y="3903796"/>
              <a:ext cx="184150" cy="84551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0" name="Graphic 20"/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11" name="Полилиния: фигура 26"/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2" name="Полилиния: фигура 27"/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3" name="Полилиния: фигура 28"/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4" name="Полилиния: фигура 29"/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30"/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31"/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8" name="Полилиния: фигура 32"/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20" name="Rectangle 24"/>
          <p:cNvSpPr/>
          <p:nvPr userDrawn="1"/>
        </p:nvSpPr>
        <p:spPr>
          <a:xfrm rot="5400000">
            <a:off x="1" y="6396037"/>
            <a:ext cx="461962" cy="461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1" name="Rectangle 25"/>
          <p:cNvSpPr/>
          <p:nvPr userDrawn="1"/>
        </p:nvSpPr>
        <p:spPr>
          <a:xfrm rot="5400000">
            <a:off x="3816350" y="2579688"/>
            <a:ext cx="461963" cy="7170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2" name="Rectangle 33"/>
          <p:cNvSpPr/>
          <p:nvPr userDrawn="1"/>
        </p:nvSpPr>
        <p:spPr>
          <a:xfrm rot="5400000">
            <a:off x="9681369" y="3423444"/>
            <a:ext cx="461962" cy="45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3" name="Graphic 2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349" y="1493235"/>
            <a:ext cx="6243676" cy="1387046"/>
          </a:xfrm>
        </p:spPr>
        <p:txBody>
          <a:bodyPr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48" y="3122141"/>
            <a:ext cx="6243676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2230" y="3791521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2230" y="4135457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_Титул (Мос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Слайд think-cell" r:id="rId4" imgW="360" imgH="360" progId="">
                  <p:embed/>
                </p:oleObj>
              </mc:Choice>
              <mc:Fallback>
                <p:oleObj name="Слайд think-cell" r:id="rId4" imgW="360" imgH="36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7"/>
          <p:cNvSpPr/>
          <p:nvPr userDrawn="1"/>
        </p:nvSpPr>
        <p:spPr>
          <a:xfrm>
            <a:off x="10071100" y="6669088"/>
            <a:ext cx="2120900" cy="1889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8" name="Rectangle 18"/>
          <p:cNvSpPr/>
          <p:nvPr userDrawn="1"/>
        </p:nvSpPr>
        <p:spPr>
          <a:xfrm>
            <a:off x="0" y="6669088"/>
            <a:ext cx="6230938" cy="188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9" name="Rectangle 19"/>
          <p:cNvSpPr/>
          <p:nvPr userDrawn="1"/>
        </p:nvSpPr>
        <p:spPr>
          <a:xfrm>
            <a:off x="6230938" y="6669088"/>
            <a:ext cx="3840162" cy="1889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grpSp>
        <p:nvGrpSpPr>
          <p:cNvPr id="10" name="Graphic 20"/>
          <p:cNvGrpSpPr/>
          <p:nvPr userDrawn="1"/>
        </p:nvGrpSpPr>
        <p:grpSpPr>
          <a:xfrm>
            <a:off x="416680" y="4481278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11" name="Полилиния: фигура 25"/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2" name="Полилиния: фигура 26"/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3" name="Полилиния: фигура 27"/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4" name="Полилиния: фигура 28"/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5" name="Полилиния: фигура 29"/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30"/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31"/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pic>
        <p:nvPicPr>
          <p:cNvPr id="19" name="Graphic 18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680" y="2302735"/>
            <a:ext cx="5679320" cy="1418850"/>
          </a:xfrm>
        </p:spPr>
        <p:txBody>
          <a:bodyPr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680" y="3947543"/>
            <a:ext cx="5679320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2230" y="4502848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88113"/>
            <a:ext cx="9763125" cy="589905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11287125" cy="507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D8212-F12D-4F25-B6D3-BFFCEF2CE2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Слайд think-cell" r:id="rId5" imgW="360" imgH="360" progId="">
                  <p:embed/>
                </p:oleObj>
              </mc:Choice>
              <mc:Fallback>
                <p:oleObj name="Слайд think-cell" r:id="rId5" imgW="360" imgH="36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6" name="Straight Connector 16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10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/>
          <p:nvPr userDrawn="1"/>
        </p:nvSpPr>
        <p:spPr>
          <a:xfrm>
            <a:off x="11831638" y="6313488"/>
            <a:ext cx="360362" cy="360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8"/>
          <p:cNvSpPr/>
          <p:nvPr userDrawn="1"/>
        </p:nvSpPr>
        <p:spPr>
          <a:xfrm>
            <a:off x="9639300" y="6673850"/>
            <a:ext cx="2192338" cy="1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1" name="Rectangle 24"/>
          <p:cNvSpPr/>
          <p:nvPr userDrawn="1"/>
        </p:nvSpPr>
        <p:spPr>
          <a:xfrm rot="5400000">
            <a:off x="-349250" y="349250"/>
            <a:ext cx="75565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cxnSp>
        <p:nvCxnSpPr>
          <p:cNvPr id="13" name="Straight Connector 13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4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2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11287125" cy="507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D43A1-5336-4E6E-9517-6E5D04D806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Текст, Ди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33"/>
          <p:cNvCxnSpPr>
            <a:cxnSpLocks/>
          </p:cNvCxnSpPr>
          <p:nvPr userDrawn="1"/>
        </p:nvCxnSpPr>
        <p:spPr>
          <a:xfrm>
            <a:off x="447675" y="3068638"/>
            <a:ext cx="112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6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1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9" y="6060358"/>
            <a:ext cx="11284506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3"/>
          </p:nvPr>
        </p:nvSpPr>
        <p:spPr>
          <a:xfrm>
            <a:off x="447676" y="2744788"/>
            <a:ext cx="11287124" cy="3236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Content Placeholder 9"/>
          <p:cNvSpPr>
            <a:spLocks noGrp="1"/>
          </p:cNvSpPr>
          <p:nvPr>
            <p:ph sz="quarter" idx="69"/>
          </p:nvPr>
        </p:nvSpPr>
        <p:spPr>
          <a:xfrm>
            <a:off x="446239" y="3142680"/>
            <a:ext cx="11296651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60AE0-F36A-4CA4-9B9C-E8C7B41162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Текст, Ди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33"/>
          <p:cNvCxnSpPr>
            <a:cxnSpLocks/>
          </p:cNvCxnSpPr>
          <p:nvPr userDrawn="1"/>
        </p:nvCxnSpPr>
        <p:spPr>
          <a:xfrm>
            <a:off x="447675" y="3068638"/>
            <a:ext cx="112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6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"/>
          <p:cNvSpPr/>
          <p:nvPr userDrawn="1"/>
        </p:nvSpPr>
        <p:spPr>
          <a:xfrm>
            <a:off x="11831638" y="6313488"/>
            <a:ext cx="360362" cy="360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/>
          <p:nvPr userDrawn="1"/>
        </p:nvSpPr>
        <p:spPr>
          <a:xfrm>
            <a:off x="9639300" y="6673850"/>
            <a:ext cx="2192338" cy="1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2" name="Rectangle 24"/>
          <p:cNvSpPr/>
          <p:nvPr userDrawn="1"/>
        </p:nvSpPr>
        <p:spPr>
          <a:xfrm rot="5400000">
            <a:off x="-349250" y="349250"/>
            <a:ext cx="75565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3" name="Graphic 1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9" y="6060358"/>
            <a:ext cx="11284506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3"/>
          </p:nvPr>
        </p:nvSpPr>
        <p:spPr>
          <a:xfrm>
            <a:off x="447676" y="2744788"/>
            <a:ext cx="11287124" cy="3236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69"/>
          </p:nvPr>
        </p:nvSpPr>
        <p:spPr>
          <a:xfrm>
            <a:off x="446239" y="3142680"/>
            <a:ext cx="11296651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F7EF2-03A2-4E30-A058-5FA77FD500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Диграмма 2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29"/>
          <p:cNvCxnSpPr>
            <a:cxnSpLocks/>
          </p:cNvCxnSpPr>
          <p:nvPr userDrawn="1"/>
        </p:nvCxnSpPr>
        <p:spPr>
          <a:xfrm>
            <a:off x="447675" y="2173288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30"/>
          <p:cNvCxnSpPr>
            <a:cxnSpLocks/>
          </p:cNvCxnSpPr>
          <p:nvPr userDrawn="1"/>
        </p:nvCxnSpPr>
        <p:spPr>
          <a:xfrm>
            <a:off x="6207125" y="2173288"/>
            <a:ext cx="5521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58"/>
          </p:nvPr>
        </p:nvSpPr>
        <p:spPr>
          <a:xfrm>
            <a:off x="6203956" y="5165008"/>
            <a:ext cx="553084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59"/>
          </p:nvPr>
        </p:nvSpPr>
        <p:spPr>
          <a:xfrm>
            <a:off x="6205454" y="1844676"/>
            <a:ext cx="5529345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9" y="5165008"/>
            <a:ext cx="5539089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63"/>
          </p:nvPr>
        </p:nvSpPr>
        <p:spPr>
          <a:xfrm>
            <a:off x="447676" y="1844676"/>
            <a:ext cx="5540374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8"/>
          </p:nvPr>
        </p:nvSpPr>
        <p:spPr>
          <a:xfrm>
            <a:off x="446238" y="2239793"/>
            <a:ext cx="5540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69"/>
          </p:nvPr>
        </p:nvSpPr>
        <p:spPr>
          <a:xfrm>
            <a:off x="6205454" y="2239793"/>
            <a:ext cx="5540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23BAF-22B6-4D63-BFF1-3E1ACD6241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Диграмма 2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29"/>
          <p:cNvCxnSpPr>
            <a:cxnSpLocks/>
          </p:cNvCxnSpPr>
          <p:nvPr userDrawn="1"/>
        </p:nvCxnSpPr>
        <p:spPr>
          <a:xfrm>
            <a:off x="447675" y="2173288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30"/>
          <p:cNvCxnSpPr>
            <a:cxnSpLocks/>
          </p:cNvCxnSpPr>
          <p:nvPr userDrawn="1"/>
        </p:nvCxnSpPr>
        <p:spPr>
          <a:xfrm>
            <a:off x="6207125" y="2173288"/>
            <a:ext cx="5521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/>
          <p:nvPr userDrawn="1"/>
        </p:nvSpPr>
        <p:spPr>
          <a:xfrm>
            <a:off x="11831638" y="6313488"/>
            <a:ext cx="360362" cy="360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4" name="Rectangle 8"/>
          <p:cNvSpPr/>
          <p:nvPr userDrawn="1"/>
        </p:nvSpPr>
        <p:spPr>
          <a:xfrm>
            <a:off x="9639300" y="6673850"/>
            <a:ext cx="2192338" cy="1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5" name="Rectangle 24"/>
          <p:cNvSpPr/>
          <p:nvPr userDrawn="1"/>
        </p:nvSpPr>
        <p:spPr>
          <a:xfrm rot="5400000">
            <a:off x="-349250" y="349250"/>
            <a:ext cx="75565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6" name="Graphic 2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58"/>
          </p:nvPr>
        </p:nvSpPr>
        <p:spPr>
          <a:xfrm>
            <a:off x="6203956" y="5165008"/>
            <a:ext cx="553084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59"/>
          </p:nvPr>
        </p:nvSpPr>
        <p:spPr>
          <a:xfrm>
            <a:off x="6205454" y="1844676"/>
            <a:ext cx="5529345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9" y="5165008"/>
            <a:ext cx="5539089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63"/>
          </p:nvPr>
        </p:nvSpPr>
        <p:spPr>
          <a:xfrm>
            <a:off x="447676" y="1844676"/>
            <a:ext cx="5540374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Content Placeholder 9"/>
          <p:cNvSpPr>
            <a:spLocks noGrp="1"/>
          </p:cNvSpPr>
          <p:nvPr>
            <p:ph sz="quarter" idx="68"/>
          </p:nvPr>
        </p:nvSpPr>
        <p:spPr>
          <a:xfrm>
            <a:off x="446238" y="2239793"/>
            <a:ext cx="5540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2" name="Content Placeholder 9"/>
          <p:cNvSpPr>
            <a:spLocks noGrp="1"/>
          </p:cNvSpPr>
          <p:nvPr>
            <p:ph sz="quarter" idx="69"/>
          </p:nvPr>
        </p:nvSpPr>
        <p:spPr>
          <a:xfrm>
            <a:off x="6205454" y="2239793"/>
            <a:ext cx="5540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CB883-B998-461D-A436-F1754A6429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Текст, Диграмма 2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29"/>
          <p:cNvCxnSpPr>
            <a:cxnSpLocks/>
          </p:cNvCxnSpPr>
          <p:nvPr userDrawn="1"/>
        </p:nvCxnSpPr>
        <p:spPr>
          <a:xfrm>
            <a:off x="6205538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29"/>
          <p:cNvCxnSpPr>
            <a:cxnSpLocks/>
          </p:cNvCxnSpPr>
          <p:nvPr userDrawn="1"/>
        </p:nvCxnSpPr>
        <p:spPr>
          <a:xfrm>
            <a:off x="6205538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5"/>
          </p:nvPr>
        </p:nvSpPr>
        <p:spPr>
          <a:xfrm>
            <a:off x="6205455" y="3408651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6"/>
          </p:nvPr>
        </p:nvSpPr>
        <p:spPr>
          <a:xfrm>
            <a:off x="6205454" y="1090929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2"/>
          </p:nvPr>
        </p:nvSpPr>
        <p:spPr>
          <a:xfrm>
            <a:off x="6205454" y="3748937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8"/>
          </p:nvPr>
        </p:nvSpPr>
        <p:spPr>
          <a:xfrm>
            <a:off x="6203956" y="6060358"/>
            <a:ext cx="553084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77"/>
          </p:nvPr>
        </p:nvSpPr>
        <p:spPr>
          <a:xfrm>
            <a:off x="6203950" y="1487804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78"/>
          </p:nvPr>
        </p:nvSpPr>
        <p:spPr>
          <a:xfrm>
            <a:off x="6203950" y="4145433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5540400" cy="507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7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04858-64C1-4448-9C5D-8B3490EF7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217488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think-cell Slide" r:id="rId21" imgW="360" imgH="360" progId="">
                  <p:embed/>
                </p:oleObj>
              </mc:Choice>
              <mc:Fallback>
                <p:oleObj name="think-cell Slide" r:id="rId21" imgW="360" imgH="36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7488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217488" cy="161925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n-US" sz="1745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" name="1. On-page tracker" hidden="1"/>
          <p:cNvSpPr>
            <a:spLocks noChangeArrowheads="1"/>
          </p:cNvSpPr>
          <p:nvPr/>
        </p:nvSpPr>
        <p:spPr bwMode="gray">
          <a:xfrm>
            <a:off x="161925" y="30163"/>
            <a:ext cx="490538" cy="1238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800" cap="all" dirty="0">
                <a:solidFill>
                  <a:srgbClr val="808080"/>
                </a:solidFill>
                <a:latin typeface="+mj-lt"/>
                <a:cs typeface="+mn-cs"/>
              </a:rPr>
              <a:t>Tracker</a:t>
            </a:r>
          </a:p>
        </p:txBody>
      </p:sp>
      <p:sp>
        <p:nvSpPr>
          <p:cNvPr id="6" name="3. Unit of measure" hidden="1"/>
          <p:cNvSpPr txBox="1">
            <a:spLocks noChangeArrowheads="1"/>
          </p:cNvSpPr>
          <p:nvPr/>
        </p:nvSpPr>
        <p:spPr bwMode="gray">
          <a:xfrm>
            <a:off x="161925" y="817563"/>
            <a:ext cx="11842750" cy="2460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rgbClr val="808080"/>
                </a:solidFill>
                <a:latin typeface="+mj-lt"/>
                <a:cs typeface="+mn-cs"/>
              </a:rPr>
              <a:t>Unit of measure</a:t>
            </a:r>
          </a:p>
        </p:txBody>
      </p:sp>
      <p:grpSp>
        <p:nvGrpSpPr>
          <p:cNvPr id="7" name="Group 6" hidden="1"/>
          <p:cNvGrpSpPr>
            <a:grpSpLocks/>
          </p:cNvGrpSpPr>
          <p:nvPr/>
        </p:nvGrpSpPr>
        <p:grpSpPr bwMode="auto">
          <a:xfrm>
            <a:off x="161925" y="6170613"/>
            <a:ext cx="11842750" cy="290512"/>
            <a:chOff x="131614" y="6170634"/>
            <a:chExt cx="9621986" cy="289795"/>
          </a:xfrm>
        </p:grpSpPr>
        <p:sp>
          <p:nvSpPr>
            <p:cNvPr id="8" name="4. Footnote"/>
            <p:cNvSpPr txBox="1">
              <a:spLocks noChangeArrowheads="1"/>
            </p:cNvSpPr>
            <p:nvPr/>
          </p:nvSpPr>
          <p:spPr bwMode="gray">
            <a:xfrm>
              <a:off x="131614" y="6170634"/>
              <a:ext cx="9621986" cy="1235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800" dirty="0">
                  <a:solidFill>
                    <a:srgbClr val="808080"/>
                  </a:solidFill>
                  <a:latin typeface="+mj-lt"/>
                  <a:cs typeface="+mn-cs"/>
                </a:rPr>
                <a:t>1 </a:t>
              </a:r>
              <a:r>
                <a:rPr lang="ru-RU" sz="800" dirty="0">
                  <a:solidFill>
                    <a:srgbClr val="808080"/>
                  </a:solidFill>
                  <a:latin typeface="+mj-lt"/>
                  <a:cs typeface="+mn-cs"/>
                </a:rPr>
                <a:t>Сноска</a:t>
              </a:r>
              <a:endParaRPr lang="en-US" sz="800" dirty="0">
                <a:solidFill>
                  <a:srgbClr val="808080"/>
                </a:solidFill>
                <a:latin typeface="+mj-lt"/>
                <a:cs typeface="+mn-cs"/>
              </a:endParaRPr>
            </a:p>
          </p:txBody>
        </p:sp>
        <p:sp>
          <p:nvSpPr>
            <p:cNvPr id="9" name="5. Source"/>
            <p:cNvSpPr>
              <a:spLocks noChangeArrowheads="1"/>
            </p:cNvSpPr>
            <p:nvPr/>
          </p:nvSpPr>
          <p:spPr bwMode="gray">
            <a:xfrm>
              <a:off x="131614" y="6336910"/>
              <a:ext cx="9621986" cy="1235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621975" indent="-621975" defTabSz="913526">
                <a:tabLst>
                  <a:tab pos="625214" algn="l"/>
                </a:tabLst>
                <a:defRPr/>
              </a:pPr>
              <a:r>
                <a:rPr lang="ru-RU" sz="800" dirty="0">
                  <a:solidFill>
                    <a:srgbClr val="808080"/>
                  </a:solidFill>
                  <a:latin typeface="+mj-lt"/>
                  <a:cs typeface="+mn-cs"/>
                </a:rPr>
                <a:t>ИСТОЧНИК</a:t>
              </a:r>
              <a:r>
                <a:rPr lang="en-US" sz="800" dirty="0">
                  <a:solidFill>
                    <a:srgbClr val="808080"/>
                  </a:solidFill>
                  <a:latin typeface="+mj-lt"/>
                  <a:cs typeface="+mn-cs"/>
                </a:rPr>
                <a:t>: </a:t>
              </a:r>
              <a:r>
                <a:rPr lang="ru-RU" sz="800" dirty="0">
                  <a:solidFill>
                    <a:srgbClr val="808080"/>
                  </a:solidFill>
                  <a:latin typeface="+mj-lt"/>
                  <a:cs typeface="+mn-cs"/>
                </a:rPr>
                <a:t>ИСТОЧНИК</a:t>
              </a:r>
              <a:endParaRPr lang="en-US" sz="800" dirty="0">
                <a:solidFill>
                  <a:srgbClr val="808080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10" name="ACET" hidden="1"/>
          <p:cNvGrpSpPr>
            <a:grpSpLocks/>
          </p:cNvGrpSpPr>
          <p:nvPr/>
        </p:nvGrpSpPr>
        <p:grpSpPr bwMode="auto">
          <a:xfrm>
            <a:off x="1974850" y="1447800"/>
            <a:ext cx="5803900" cy="449263"/>
            <a:chOff x="915" y="753"/>
            <a:chExt cx="2686" cy="277"/>
          </a:xfrm>
        </p:grpSpPr>
        <p:cxnSp>
          <p:nvCxnSpPr>
            <p:cNvPr id="11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2" name="AutoShape 250"/>
            <p:cNvSpPr>
              <a:spLocks noChangeArrowheads="1"/>
            </p:cNvSpPr>
            <p:nvPr/>
          </p:nvSpPr>
          <p:spPr bwMode="gray">
            <a:xfrm>
              <a:off x="915" y="753"/>
              <a:ext cx="2686" cy="27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</p:spPr>
          <p:txBody>
            <a:bodyPr lIns="0" tIns="0" rIns="0" bIns="18288" anchor="b"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+mj-lt"/>
                  <a:cs typeface="+mn-cs"/>
                </a:rPr>
                <a:t>Title</a:t>
              </a:r>
            </a:p>
            <a:p>
              <a:pPr>
                <a:defRPr/>
              </a:pPr>
              <a:r>
                <a:rPr lang="en-US" sz="1400" dirty="0">
                  <a:solidFill>
                    <a:schemeClr val="accent6"/>
                  </a:solidFill>
                  <a:latin typeface="+mj-lt"/>
                  <a:cs typeface="+mn-cs"/>
                </a:rPr>
                <a:t>Unit of measure</a:t>
              </a:r>
            </a:p>
          </p:txBody>
        </p:sp>
      </p:grpSp>
      <p:grpSp>
        <p:nvGrpSpPr>
          <p:cNvPr id="13" name="McKSticker" hidden="1"/>
          <p:cNvGrpSpPr>
            <a:grpSpLocks/>
          </p:cNvGrpSpPr>
          <p:nvPr/>
        </p:nvGrpSpPr>
        <p:grpSpPr bwMode="auto">
          <a:xfrm>
            <a:off x="11287125" y="387350"/>
            <a:ext cx="600075" cy="150813"/>
            <a:chOff x="8299523" y="285750"/>
            <a:chExt cx="441252" cy="147808"/>
          </a:xfrm>
        </p:grpSpPr>
        <p:sp>
          <p:nvSpPr>
            <p:cNvPr id="14" name="StickerRectangle"/>
            <p:cNvSpPr>
              <a:spLocks noChangeArrowheads="1"/>
            </p:cNvSpPr>
            <p:nvPr/>
          </p:nvSpPr>
          <p:spPr bwMode="gray">
            <a:xfrm>
              <a:off x="8392910" y="285750"/>
              <a:ext cx="347865" cy="1478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rgbClr val="002960"/>
                </a:buClr>
                <a:defRPr/>
              </a:pPr>
              <a:r>
                <a:rPr lang="en-US" sz="800" dirty="0">
                  <a:solidFill>
                    <a:srgbClr val="808080"/>
                  </a:solidFill>
                  <a:latin typeface="+mj-lt"/>
                  <a:cs typeface="+mn-cs"/>
                </a:rPr>
                <a:t>STICKER</a:t>
              </a:r>
            </a:p>
          </p:txBody>
        </p:sp>
        <p:cxnSp>
          <p:nvCxnSpPr>
            <p:cNvPr id="15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299523" y="285750"/>
              <a:ext cx="0" cy="14780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</p:spPr>
        </p:cxnSp>
        <p:cxnSp>
          <p:nvCxnSpPr>
            <p:cNvPr id="16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299523" y="433558"/>
              <a:ext cx="441252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</p:cxnSp>
      </p:grpSp>
      <p:grpSp>
        <p:nvGrpSpPr>
          <p:cNvPr id="17" name="LegendBoxes" hidden="1"/>
          <p:cNvGrpSpPr>
            <a:grpSpLocks/>
          </p:cNvGrpSpPr>
          <p:nvPr/>
        </p:nvGrpSpPr>
        <p:grpSpPr bwMode="auto">
          <a:xfrm>
            <a:off x="10760075" y="381000"/>
            <a:ext cx="855663" cy="1012825"/>
            <a:chOff x="7835905" y="279400"/>
            <a:chExt cx="628840" cy="994298"/>
          </a:xfrm>
        </p:grpSpPr>
        <p:sp>
          <p:nvSpPr>
            <p:cNvPr id="18" name="RectangleLegend1"/>
            <p:cNvSpPr>
              <a:spLocks noChangeArrowheads="1"/>
            </p:cNvSpPr>
            <p:nvPr/>
          </p:nvSpPr>
          <p:spPr bwMode="gray">
            <a:xfrm>
              <a:off x="7835905" y="290310"/>
              <a:ext cx="165668" cy="16052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19" name="RectangleLegend2"/>
            <p:cNvSpPr>
              <a:spLocks noChangeArrowheads="1"/>
            </p:cNvSpPr>
            <p:nvPr/>
          </p:nvSpPr>
          <p:spPr bwMode="gray">
            <a:xfrm>
              <a:off x="7835905" y="559923"/>
              <a:ext cx="165668" cy="16052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0" name="RectangleLegend3"/>
            <p:cNvSpPr>
              <a:spLocks noChangeArrowheads="1"/>
            </p:cNvSpPr>
            <p:nvPr/>
          </p:nvSpPr>
          <p:spPr bwMode="gray">
            <a:xfrm>
              <a:off x="7835905" y="832654"/>
              <a:ext cx="165668" cy="160521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1" name="RectangleLegend4"/>
            <p:cNvSpPr>
              <a:spLocks noChangeArrowheads="1"/>
            </p:cNvSpPr>
            <p:nvPr/>
          </p:nvSpPr>
          <p:spPr bwMode="gray">
            <a:xfrm>
              <a:off x="7835905" y="1103826"/>
              <a:ext cx="165668" cy="160521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2" name="Legend1"/>
            <p:cNvSpPr>
              <a:spLocks noChangeArrowheads="1"/>
            </p:cNvSpPr>
            <p:nvPr/>
          </p:nvSpPr>
          <p:spPr bwMode="gray">
            <a:xfrm>
              <a:off x="8090241" y="279400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23" name="Legend2"/>
            <p:cNvSpPr>
              <a:spLocks noChangeArrowheads="1"/>
            </p:cNvSpPr>
            <p:nvPr/>
          </p:nvSpPr>
          <p:spPr bwMode="gray">
            <a:xfrm>
              <a:off x="8090241" y="549014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24" name="Legend3"/>
            <p:cNvSpPr>
              <a:spLocks noChangeArrowheads="1"/>
            </p:cNvSpPr>
            <p:nvPr/>
          </p:nvSpPr>
          <p:spPr bwMode="gray">
            <a:xfrm>
              <a:off x="8090241" y="821744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25" name="Legend4"/>
            <p:cNvSpPr>
              <a:spLocks noChangeArrowheads="1"/>
            </p:cNvSpPr>
            <p:nvPr/>
          </p:nvSpPr>
          <p:spPr bwMode="gray">
            <a:xfrm>
              <a:off x="8090241" y="1092917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</p:grpSp>
      <p:grpSp>
        <p:nvGrpSpPr>
          <p:cNvPr id="26" name="LegendLines" hidden="1"/>
          <p:cNvGrpSpPr>
            <a:grpSpLocks/>
          </p:cNvGrpSpPr>
          <p:nvPr/>
        </p:nvGrpSpPr>
        <p:grpSpPr bwMode="auto">
          <a:xfrm>
            <a:off x="10340975" y="381000"/>
            <a:ext cx="1274763" cy="741363"/>
            <a:chOff x="7540629" y="279400"/>
            <a:chExt cx="936760" cy="727597"/>
          </a:xfrm>
        </p:grpSpPr>
        <p:sp>
          <p:nvSpPr>
            <p:cNvPr id="27" name="LineLegend1"/>
            <p:cNvSpPr>
              <a:spLocks noChangeShapeType="1"/>
            </p:cNvSpPr>
            <p:nvPr/>
          </p:nvSpPr>
          <p:spPr bwMode="gray">
            <a:xfrm>
              <a:off x="7540629" y="369765"/>
              <a:ext cx="457297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8" name="LineLegend2"/>
            <p:cNvSpPr>
              <a:spLocks noChangeShapeType="1"/>
            </p:cNvSpPr>
            <p:nvPr/>
          </p:nvSpPr>
          <p:spPr bwMode="gray">
            <a:xfrm>
              <a:off x="7540629" y="637745"/>
              <a:ext cx="457297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9" name="LineLegend3"/>
            <p:cNvSpPr>
              <a:spLocks noChangeShapeType="1"/>
            </p:cNvSpPr>
            <p:nvPr/>
          </p:nvSpPr>
          <p:spPr bwMode="gray">
            <a:xfrm>
              <a:off x="7540629" y="916632"/>
              <a:ext cx="457297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102918" y="279400"/>
              <a:ext cx="374471" cy="1807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102918" y="545822"/>
              <a:ext cx="374471" cy="1807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102918" y="826266"/>
              <a:ext cx="374471" cy="1807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</p:grpSp>
      <p:grpSp>
        <p:nvGrpSpPr>
          <p:cNvPr id="33" name="LegendMoons" hidden="1"/>
          <p:cNvGrpSpPr>
            <a:grpSpLocks/>
          </p:cNvGrpSpPr>
          <p:nvPr/>
        </p:nvGrpSpPr>
        <p:grpSpPr bwMode="auto">
          <a:xfrm>
            <a:off x="10669588" y="350838"/>
            <a:ext cx="946150" cy="1333500"/>
            <a:chOff x="7769225" y="250825"/>
            <a:chExt cx="695447" cy="1306516"/>
          </a:xfrm>
        </p:grpSpPr>
        <p:grpSp>
          <p:nvGrpSpPr>
            <p:cNvPr id="34" name="MoonLegend1"/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2" name="Oval 38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53" name="Arc 39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35" name="MoonLegend2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0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51" name="Arc 42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36" name="MoonLegend4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48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49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37" name="MoonLegend5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46" name="Oval 50"/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47" name="Oval 51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38" name="MoonLegend3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769225" y="799305"/>
              <a:ext cx="209550" cy="208241"/>
              <a:chOff x="4495" y="1198"/>
              <a:chExt cx="160" cy="159"/>
            </a:xfrm>
          </p:grpSpPr>
          <p:sp>
            <p:nvSpPr>
              <p:cNvPr id="44" name="Oval 47"/>
              <p:cNvSpPr>
                <a:spLocks noChangeAspect="1" noChangeArrowheads="1"/>
              </p:cNvSpPr>
              <p:nvPr>
                <p:custDataLst>
                  <p:tags r:id="rId10"/>
                </p:custDataLst>
              </p:nvPr>
            </p:nvSpPr>
            <p:spPr bwMode="gray">
              <a:xfrm>
                <a:off x="4495" y="1198"/>
                <a:ext cx="160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45" name="Arc 4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4495" y="1198"/>
                <a:ext cx="160" cy="159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090110" y="263268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090110" y="538569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090110" y="812315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2" name="Legend4"/>
            <p:cNvSpPr>
              <a:spLocks noChangeArrowheads="1"/>
            </p:cNvSpPr>
            <p:nvPr/>
          </p:nvSpPr>
          <p:spPr bwMode="gray">
            <a:xfrm>
              <a:off x="8090110" y="1084507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3" name="Legend5"/>
            <p:cNvSpPr>
              <a:spLocks noChangeArrowheads="1"/>
            </p:cNvSpPr>
            <p:nvPr/>
          </p:nvSpPr>
          <p:spPr bwMode="gray">
            <a:xfrm>
              <a:off x="8090110" y="1359808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</p:grpSp>
      <p:sp>
        <p:nvSpPr>
          <p:cNvPr id="54" name="Slide Number"/>
          <p:cNvSpPr txBox="1">
            <a:spLocks/>
          </p:cNvSpPr>
          <p:nvPr/>
        </p:nvSpPr>
        <p:spPr bwMode="auto">
          <a:xfrm>
            <a:off x="6089650" y="6577013"/>
            <a:ext cx="125413" cy="12223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146CA2C4-2863-4C7C-8BB0-2644E348D483}" type="slidenum">
              <a:rPr lang="en-US" altLang="en-US" sz="800">
                <a:solidFill>
                  <a:srgbClr val="808080"/>
                </a:solidFill>
              </a:rPr>
              <a:pPr algn="ctr" eaLnBrk="1" hangingPunct="1">
                <a:defRPr/>
              </a:pPr>
              <a:t>‹#›</a:t>
            </a:fld>
            <a:endParaRPr lang="en-US" altLang="en-US" sz="800">
              <a:solidFill>
                <a:srgbClr val="808080"/>
              </a:solidFill>
            </a:endParaRPr>
          </a:p>
        </p:txBody>
      </p:sp>
      <p:cxnSp>
        <p:nvCxnSpPr>
          <p:cNvPr id="55" name="Straight Connector 76"/>
          <p:cNvCxnSpPr>
            <a:cxnSpLocks/>
          </p:cNvCxnSpPr>
          <p:nvPr/>
        </p:nvCxnSpPr>
        <p:spPr bwMode="auto">
          <a:xfrm>
            <a:off x="161925" y="766763"/>
            <a:ext cx="11842750" cy="0"/>
          </a:xfrm>
          <a:prstGeom prst="line">
            <a:avLst/>
          </a:prstGeom>
          <a:noFill/>
          <a:ln w="19050" algn="ctr">
            <a:solidFill>
              <a:srgbClr val="F57F29"/>
            </a:solidFill>
            <a:round/>
            <a:headEnd/>
            <a:tailEnd/>
          </a:ln>
        </p:spPr>
      </p:cxnSp>
      <p:cxnSp>
        <p:nvCxnSpPr>
          <p:cNvPr id="56" name="Straight Connector 77"/>
          <p:cNvCxnSpPr>
            <a:cxnSpLocks/>
          </p:cNvCxnSpPr>
          <p:nvPr/>
        </p:nvCxnSpPr>
        <p:spPr bwMode="auto">
          <a:xfrm>
            <a:off x="161925" y="6489700"/>
            <a:ext cx="11842750" cy="0"/>
          </a:xfrm>
          <a:prstGeom prst="line">
            <a:avLst/>
          </a:prstGeom>
          <a:noFill/>
          <a:ln w="6350" algn="ctr">
            <a:solidFill>
              <a:srgbClr val="909090"/>
            </a:solidFill>
            <a:round/>
            <a:headEnd/>
            <a:tailEnd/>
          </a:ln>
        </p:spPr>
      </p:cxn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3"/>
          <a:srcRect l="-7050" t="-45038" r="-6541" b="-50856"/>
          <a:stretch>
            <a:fillRect/>
          </a:stretch>
        </p:blipFill>
        <p:spPr bwMode="auto">
          <a:xfrm>
            <a:off x="10728325" y="6489700"/>
            <a:ext cx="1358900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8" name="Object 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think-cell Slide" r:id="rId24" imgW="360" imgH="360" progId="">
                  <p:embed/>
                </p:oleObj>
              </mc:Choice>
              <mc:Fallback>
                <p:oleObj name="think-cell Slide" r:id="rId24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Текст, Диграмма 2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29"/>
          <p:cNvCxnSpPr>
            <a:cxnSpLocks/>
          </p:cNvCxnSpPr>
          <p:nvPr userDrawn="1"/>
        </p:nvCxnSpPr>
        <p:spPr>
          <a:xfrm>
            <a:off x="6205538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29"/>
          <p:cNvCxnSpPr>
            <a:cxnSpLocks/>
          </p:cNvCxnSpPr>
          <p:nvPr userDrawn="1"/>
        </p:nvCxnSpPr>
        <p:spPr>
          <a:xfrm>
            <a:off x="6205538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7"/>
          <p:cNvSpPr/>
          <p:nvPr userDrawn="1"/>
        </p:nvSpPr>
        <p:spPr>
          <a:xfrm>
            <a:off x="11831638" y="6313488"/>
            <a:ext cx="360362" cy="360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5" name="Rectangle 8"/>
          <p:cNvSpPr/>
          <p:nvPr userDrawn="1"/>
        </p:nvSpPr>
        <p:spPr>
          <a:xfrm>
            <a:off x="9639300" y="6673850"/>
            <a:ext cx="2192338" cy="1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6" name="Rectangle 24"/>
          <p:cNvSpPr/>
          <p:nvPr userDrawn="1"/>
        </p:nvSpPr>
        <p:spPr>
          <a:xfrm rot="5400000">
            <a:off x="-349250" y="349250"/>
            <a:ext cx="75565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7" name="Graphic 1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5"/>
          </p:nvPr>
        </p:nvSpPr>
        <p:spPr>
          <a:xfrm>
            <a:off x="6205455" y="3408651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6"/>
          </p:nvPr>
        </p:nvSpPr>
        <p:spPr>
          <a:xfrm>
            <a:off x="6205454" y="1090929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2"/>
          </p:nvPr>
        </p:nvSpPr>
        <p:spPr>
          <a:xfrm>
            <a:off x="6205454" y="3748937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8"/>
          </p:nvPr>
        </p:nvSpPr>
        <p:spPr>
          <a:xfrm>
            <a:off x="6203956" y="6060358"/>
            <a:ext cx="553084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Content Placeholder 9"/>
          <p:cNvSpPr>
            <a:spLocks noGrp="1"/>
          </p:cNvSpPr>
          <p:nvPr>
            <p:ph sz="quarter" idx="77"/>
          </p:nvPr>
        </p:nvSpPr>
        <p:spPr>
          <a:xfrm>
            <a:off x="6203950" y="1487804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0" name="Content Placeholder 9"/>
          <p:cNvSpPr>
            <a:spLocks noGrp="1"/>
          </p:cNvSpPr>
          <p:nvPr>
            <p:ph sz="quarter" idx="78"/>
          </p:nvPr>
        </p:nvSpPr>
        <p:spPr>
          <a:xfrm>
            <a:off x="6203950" y="4145433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5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5540400" cy="507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7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96DC7-936C-41C5-AF43-AA8842A3B7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_Текст, Диграмма 2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29"/>
          <p:cNvCxnSpPr>
            <a:cxnSpLocks/>
          </p:cNvCxnSpPr>
          <p:nvPr userDrawn="1"/>
        </p:nvCxnSpPr>
        <p:spPr>
          <a:xfrm>
            <a:off x="6205538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29"/>
          <p:cNvCxnSpPr>
            <a:cxnSpLocks/>
          </p:cNvCxnSpPr>
          <p:nvPr userDrawn="1"/>
        </p:nvCxnSpPr>
        <p:spPr>
          <a:xfrm>
            <a:off x="446088" y="4076700"/>
            <a:ext cx="11296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5"/>
          </p:nvPr>
        </p:nvSpPr>
        <p:spPr>
          <a:xfrm>
            <a:off x="6205455" y="3408651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6"/>
          </p:nvPr>
        </p:nvSpPr>
        <p:spPr>
          <a:xfrm>
            <a:off x="6205454" y="1090929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69"/>
          </p:nvPr>
        </p:nvSpPr>
        <p:spPr>
          <a:xfrm>
            <a:off x="446240" y="3748937"/>
            <a:ext cx="11288559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8" y="6060358"/>
            <a:ext cx="11287125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Content Placeholder 9"/>
          <p:cNvSpPr>
            <a:spLocks noGrp="1"/>
          </p:cNvSpPr>
          <p:nvPr>
            <p:ph sz="quarter" idx="78"/>
          </p:nvPr>
        </p:nvSpPr>
        <p:spPr>
          <a:xfrm>
            <a:off x="6203950" y="1487804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8" name="Content Placeholder 9"/>
          <p:cNvSpPr>
            <a:spLocks noGrp="1"/>
          </p:cNvSpPr>
          <p:nvPr>
            <p:ph sz="quarter" idx="79"/>
          </p:nvPr>
        </p:nvSpPr>
        <p:spPr>
          <a:xfrm>
            <a:off x="453167" y="4146550"/>
            <a:ext cx="11282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5540400" cy="24336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4AE5E-0953-482C-AC18-162FE61938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_Текст, Диграмма 2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29"/>
          <p:cNvCxnSpPr>
            <a:cxnSpLocks/>
          </p:cNvCxnSpPr>
          <p:nvPr userDrawn="1"/>
        </p:nvCxnSpPr>
        <p:spPr>
          <a:xfrm>
            <a:off x="6205538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29"/>
          <p:cNvCxnSpPr>
            <a:cxnSpLocks/>
          </p:cNvCxnSpPr>
          <p:nvPr userDrawn="1"/>
        </p:nvCxnSpPr>
        <p:spPr>
          <a:xfrm>
            <a:off x="446088" y="4076700"/>
            <a:ext cx="11296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7"/>
          <p:cNvSpPr/>
          <p:nvPr userDrawn="1"/>
        </p:nvSpPr>
        <p:spPr>
          <a:xfrm>
            <a:off x="11831638" y="6313488"/>
            <a:ext cx="360362" cy="360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5" name="Rectangle 8"/>
          <p:cNvSpPr/>
          <p:nvPr userDrawn="1"/>
        </p:nvSpPr>
        <p:spPr>
          <a:xfrm>
            <a:off x="9639300" y="6673850"/>
            <a:ext cx="2192338" cy="1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6" name="Rectangle 24"/>
          <p:cNvSpPr/>
          <p:nvPr userDrawn="1"/>
        </p:nvSpPr>
        <p:spPr>
          <a:xfrm rot="5400000">
            <a:off x="-349250" y="349250"/>
            <a:ext cx="75565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7" name="Graphic 2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5"/>
          </p:nvPr>
        </p:nvSpPr>
        <p:spPr>
          <a:xfrm>
            <a:off x="6205455" y="3408651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6"/>
          </p:nvPr>
        </p:nvSpPr>
        <p:spPr>
          <a:xfrm>
            <a:off x="6205454" y="1090929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69"/>
          </p:nvPr>
        </p:nvSpPr>
        <p:spPr>
          <a:xfrm>
            <a:off x="446240" y="3748937"/>
            <a:ext cx="11288559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8" y="6060358"/>
            <a:ext cx="11287125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Content Placeholder 9"/>
          <p:cNvSpPr>
            <a:spLocks noGrp="1"/>
          </p:cNvSpPr>
          <p:nvPr>
            <p:ph sz="quarter" idx="78"/>
          </p:nvPr>
        </p:nvSpPr>
        <p:spPr>
          <a:xfrm>
            <a:off x="6203950" y="1487804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Content Placeholder 9"/>
          <p:cNvSpPr>
            <a:spLocks noGrp="1"/>
          </p:cNvSpPr>
          <p:nvPr>
            <p:ph sz="quarter" idx="79"/>
          </p:nvPr>
        </p:nvSpPr>
        <p:spPr>
          <a:xfrm>
            <a:off x="453167" y="4146550"/>
            <a:ext cx="11282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5540400" cy="24336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3F736-3796-4D2D-A953-0F93EE7A91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_Текст, Диграмма 2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33"/>
          <p:cNvCxnSpPr>
            <a:cxnSpLocks/>
          </p:cNvCxnSpPr>
          <p:nvPr userDrawn="1"/>
        </p:nvCxnSpPr>
        <p:spPr>
          <a:xfrm>
            <a:off x="447675" y="3068638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34"/>
          <p:cNvCxnSpPr>
            <a:cxnSpLocks/>
          </p:cNvCxnSpPr>
          <p:nvPr userDrawn="1"/>
        </p:nvCxnSpPr>
        <p:spPr>
          <a:xfrm>
            <a:off x="6207125" y="3068638"/>
            <a:ext cx="5521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6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7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58"/>
          </p:nvPr>
        </p:nvSpPr>
        <p:spPr>
          <a:xfrm>
            <a:off x="6203956" y="6060358"/>
            <a:ext cx="553084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59"/>
          </p:nvPr>
        </p:nvSpPr>
        <p:spPr>
          <a:xfrm>
            <a:off x="6205454" y="2744788"/>
            <a:ext cx="5529345" cy="3236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9" y="6060358"/>
            <a:ext cx="5539089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3"/>
          </p:nvPr>
        </p:nvSpPr>
        <p:spPr>
          <a:xfrm>
            <a:off x="447676" y="2744788"/>
            <a:ext cx="5540374" cy="3236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Content Placeholder 9"/>
          <p:cNvSpPr>
            <a:spLocks noGrp="1"/>
          </p:cNvSpPr>
          <p:nvPr>
            <p:ph sz="quarter" idx="70"/>
          </p:nvPr>
        </p:nvSpPr>
        <p:spPr>
          <a:xfrm>
            <a:off x="446239" y="3142682"/>
            <a:ext cx="5540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9" name="Content Placeholder 9"/>
          <p:cNvSpPr>
            <a:spLocks noGrp="1"/>
          </p:cNvSpPr>
          <p:nvPr>
            <p:ph sz="quarter" idx="71"/>
          </p:nvPr>
        </p:nvSpPr>
        <p:spPr>
          <a:xfrm>
            <a:off x="6205454" y="3142682"/>
            <a:ext cx="5540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CBC06-7F17-4ADE-974E-2ACE8645F8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2_Текст, Диграмма 2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33"/>
          <p:cNvCxnSpPr>
            <a:cxnSpLocks/>
          </p:cNvCxnSpPr>
          <p:nvPr userDrawn="1"/>
        </p:nvCxnSpPr>
        <p:spPr>
          <a:xfrm>
            <a:off x="447675" y="3068638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34"/>
          <p:cNvCxnSpPr>
            <a:cxnSpLocks/>
          </p:cNvCxnSpPr>
          <p:nvPr userDrawn="1"/>
        </p:nvCxnSpPr>
        <p:spPr>
          <a:xfrm>
            <a:off x="6207125" y="3068638"/>
            <a:ext cx="5521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6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7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7"/>
          <p:cNvSpPr/>
          <p:nvPr userDrawn="1"/>
        </p:nvSpPr>
        <p:spPr>
          <a:xfrm>
            <a:off x="11831638" y="6313488"/>
            <a:ext cx="360362" cy="360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5" name="Rectangle 8"/>
          <p:cNvSpPr/>
          <p:nvPr userDrawn="1"/>
        </p:nvSpPr>
        <p:spPr>
          <a:xfrm>
            <a:off x="9639300" y="6673850"/>
            <a:ext cx="2192338" cy="1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6" name="Rectangle 24"/>
          <p:cNvSpPr/>
          <p:nvPr userDrawn="1"/>
        </p:nvSpPr>
        <p:spPr>
          <a:xfrm rot="5400000">
            <a:off x="-349250" y="349250"/>
            <a:ext cx="75565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7" name="Graphic 2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58"/>
          </p:nvPr>
        </p:nvSpPr>
        <p:spPr>
          <a:xfrm>
            <a:off x="6203956" y="6060358"/>
            <a:ext cx="553084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59"/>
          </p:nvPr>
        </p:nvSpPr>
        <p:spPr>
          <a:xfrm>
            <a:off x="6205454" y="2744788"/>
            <a:ext cx="5529345" cy="3236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9" y="6060358"/>
            <a:ext cx="5539089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3"/>
          </p:nvPr>
        </p:nvSpPr>
        <p:spPr>
          <a:xfrm>
            <a:off x="447676" y="2744788"/>
            <a:ext cx="5540374" cy="3236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Content Placeholder 9"/>
          <p:cNvSpPr>
            <a:spLocks noGrp="1"/>
          </p:cNvSpPr>
          <p:nvPr>
            <p:ph sz="quarter" idx="70"/>
          </p:nvPr>
        </p:nvSpPr>
        <p:spPr>
          <a:xfrm>
            <a:off x="446239" y="3142682"/>
            <a:ext cx="5540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7" name="Content Placeholder 9"/>
          <p:cNvSpPr>
            <a:spLocks noGrp="1"/>
          </p:cNvSpPr>
          <p:nvPr>
            <p:ph sz="quarter" idx="71"/>
          </p:nvPr>
        </p:nvSpPr>
        <p:spPr>
          <a:xfrm>
            <a:off x="6205454" y="3142682"/>
            <a:ext cx="5540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4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F1E15-8ADE-4E15-B63D-65283CCEA9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Текст, Диграмма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29"/>
          <p:cNvCxnSpPr>
            <a:cxnSpLocks/>
          </p:cNvCxnSpPr>
          <p:nvPr userDrawn="1"/>
        </p:nvCxnSpPr>
        <p:spPr>
          <a:xfrm>
            <a:off x="6205538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29"/>
          <p:cNvCxnSpPr>
            <a:cxnSpLocks/>
          </p:cNvCxnSpPr>
          <p:nvPr userDrawn="1"/>
        </p:nvCxnSpPr>
        <p:spPr>
          <a:xfrm>
            <a:off x="446088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29"/>
          <p:cNvCxnSpPr>
            <a:cxnSpLocks/>
          </p:cNvCxnSpPr>
          <p:nvPr userDrawn="1"/>
        </p:nvCxnSpPr>
        <p:spPr>
          <a:xfrm>
            <a:off x="6205538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2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5"/>
          </p:nvPr>
        </p:nvSpPr>
        <p:spPr>
          <a:xfrm>
            <a:off x="6205455" y="3408651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6"/>
          </p:nvPr>
        </p:nvSpPr>
        <p:spPr>
          <a:xfrm>
            <a:off x="6205454" y="1090929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69"/>
          </p:nvPr>
        </p:nvSpPr>
        <p:spPr>
          <a:xfrm>
            <a:off x="446241" y="3748937"/>
            <a:ext cx="5540374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2"/>
          </p:nvPr>
        </p:nvSpPr>
        <p:spPr>
          <a:xfrm>
            <a:off x="6205454" y="3748937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8"/>
          </p:nvPr>
        </p:nvSpPr>
        <p:spPr>
          <a:xfrm>
            <a:off x="6203956" y="6060358"/>
            <a:ext cx="5530844" cy="1144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GB" sz="800" b="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9" y="6060358"/>
            <a:ext cx="5539089" cy="1144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GB" sz="800" b="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Content Placeholder 9"/>
          <p:cNvSpPr>
            <a:spLocks noGrp="1"/>
          </p:cNvSpPr>
          <p:nvPr>
            <p:ph sz="quarter" idx="79"/>
          </p:nvPr>
        </p:nvSpPr>
        <p:spPr>
          <a:xfrm>
            <a:off x="6203950" y="1487803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9" name="Content Placeholder 9"/>
          <p:cNvSpPr>
            <a:spLocks noGrp="1"/>
          </p:cNvSpPr>
          <p:nvPr>
            <p:ph sz="quarter" idx="80"/>
          </p:nvPr>
        </p:nvSpPr>
        <p:spPr>
          <a:xfrm>
            <a:off x="446238" y="4143642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0" name="Content Placeholder 9"/>
          <p:cNvSpPr>
            <a:spLocks noGrp="1"/>
          </p:cNvSpPr>
          <p:nvPr>
            <p:ph sz="quarter" idx="81"/>
          </p:nvPr>
        </p:nvSpPr>
        <p:spPr>
          <a:xfrm>
            <a:off x="6203950" y="4143642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5540400" cy="24336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8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1B03E-A928-47DD-9D4A-3D4EDEA4CD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Текст, Диграмма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29"/>
          <p:cNvCxnSpPr>
            <a:cxnSpLocks/>
          </p:cNvCxnSpPr>
          <p:nvPr userDrawn="1"/>
        </p:nvCxnSpPr>
        <p:spPr>
          <a:xfrm>
            <a:off x="6205538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29"/>
          <p:cNvCxnSpPr>
            <a:cxnSpLocks/>
          </p:cNvCxnSpPr>
          <p:nvPr userDrawn="1"/>
        </p:nvCxnSpPr>
        <p:spPr>
          <a:xfrm>
            <a:off x="446088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29"/>
          <p:cNvCxnSpPr>
            <a:cxnSpLocks/>
          </p:cNvCxnSpPr>
          <p:nvPr userDrawn="1"/>
        </p:nvCxnSpPr>
        <p:spPr>
          <a:xfrm>
            <a:off x="6205538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/>
          <p:nvPr userDrawn="1"/>
        </p:nvSpPr>
        <p:spPr>
          <a:xfrm>
            <a:off x="11831638" y="6313488"/>
            <a:ext cx="360362" cy="360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9" name="Rectangle 8"/>
          <p:cNvSpPr/>
          <p:nvPr userDrawn="1"/>
        </p:nvSpPr>
        <p:spPr>
          <a:xfrm>
            <a:off x="9639300" y="6673850"/>
            <a:ext cx="2192338" cy="1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0" name="Rectangle 24"/>
          <p:cNvSpPr/>
          <p:nvPr userDrawn="1"/>
        </p:nvSpPr>
        <p:spPr>
          <a:xfrm rot="5400000">
            <a:off x="-349250" y="349250"/>
            <a:ext cx="75565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21" name="Graphic 3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5"/>
          </p:nvPr>
        </p:nvSpPr>
        <p:spPr>
          <a:xfrm>
            <a:off x="6205455" y="3408651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6"/>
          </p:nvPr>
        </p:nvSpPr>
        <p:spPr>
          <a:xfrm>
            <a:off x="6205454" y="1090929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69"/>
          </p:nvPr>
        </p:nvSpPr>
        <p:spPr>
          <a:xfrm>
            <a:off x="446241" y="3748937"/>
            <a:ext cx="5540374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2"/>
          </p:nvPr>
        </p:nvSpPr>
        <p:spPr>
          <a:xfrm>
            <a:off x="6205454" y="3748937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8"/>
          </p:nvPr>
        </p:nvSpPr>
        <p:spPr>
          <a:xfrm>
            <a:off x="6203956" y="6060358"/>
            <a:ext cx="5530844" cy="1144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GB" sz="800" b="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9" y="6060358"/>
            <a:ext cx="5539089" cy="1144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GB" sz="800" b="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Content Placeholder 9"/>
          <p:cNvSpPr>
            <a:spLocks noGrp="1"/>
          </p:cNvSpPr>
          <p:nvPr>
            <p:ph sz="quarter" idx="79"/>
          </p:nvPr>
        </p:nvSpPr>
        <p:spPr>
          <a:xfrm>
            <a:off x="6203950" y="1487803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7" name="Content Placeholder 9"/>
          <p:cNvSpPr>
            <a:spLocks noGrp="1"/>
          </p:cNvSpPr>
          <p:nvPr>
            <p:ph sz="quarter" idx="80"/>
          </p:nvPr>
        </p:nvSpPr>
        <p:spPr>
          <a:xfrm>
            <a:off x="446238" y="4143642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9" name="Content Placeholder 9"/>
          <p:cNvSpPr>
            <a:spLocks noGrp="1"/>
          </p:cNvSpPr>
          <p:nvPr>
            <p:ph sz="quarter" idx="81"/>
          </p:nvPr>
        </p:nvSpPr>
        <p:spPr>
          <a:xfrm>
            <a:off x="6203950" y="4143642"/>
            <a:ext cx="5540400" cy="1735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7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5540400" cy="24336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8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A05D8-F67D-498B-9696-923B837184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_Текст, Диграмма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37"/>
          <p:cNvCxnSpPr>
            <a:cxnSpLocks/>
          </p:cNvCxnSpPr>
          <p:nvPr userDrawn="1"/>
        </p:nvCxnSpPr>
        <p:spPr>
          <a:xfrm>
            <a:off x="447675" y="3068638"/>
            <a:ext cx="3598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41"/>
          <p:cNvCxnSpPr>
            <a:cxnSpLocks/>
          </p:cNvCxnSpPr>
          <p:nvPr userDrawn="1"/>
        </p:nvCxnSpPr>
        <p:spPr>
          <a:xfrm>
            <a:off x="4298950" y="3068638"/>
            <a:ext cx="3598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45"/>
          <p:cNvCxnSpPr>
            <a:cxnSpLocks/>
          </p:cNvCxnSpPr>
          <p:nvPr userDrawn="1"/>
        </p:nvCxnSpPr>
        <p:spPr>
          <a:xfrm>
            <a:off x="8150225" y="3068638"/>
            <a:ext cx="3587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0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1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2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40" y="6060358"/>
            <a:ext cx="3596288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66"/>
          </p:nvPr>
        </p:nvSpPr>
        <p:spPr>
          <a:xfrm>
            <a:off x="447676" y="2747012"/>
            <a:ext cx="3597123" cy="32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4297666" y="6060358"/>
            <a:ext cx="3596288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9"/>
          </p:nvPr>
        </p:nvSpPr>
        <p:spPr>
          <a:xfrm>
            <a:off x="4299102" y="2747012"/>
            <a:ext cx="3597123" cy="32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8148638" y="6060358"/>
            <a:ext cx="3585330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72"/>
          </p:nvPr>
        </p:nvSpPr>
        <p:spPr>
          <a:xfrm>
            <a:off x="8150075" y="2747012"/>
            <a:ext cx="3586162" cy="32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Content Placeholder 9"/>
          <p:cNvSpPr>
            <a:spLocks noGrp="1"/>
          </p:cNvSpPr>
          <p:nvPr>
            <p:ph sz="quarter" idx="80"/>
          </p:nvPr>
        </p:nvSpPr>
        <p:spPr>
          <a:xfrm>
            <a:off x="446241" y="3141663"/>
            <a:ext cx="3596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1" name="Content Placeholder 9"/>
          <p:cNvSpPr>
            <a:spLocks noGrp="1"/>
          </p:cNvSpPr>
          <p:nvPr>
            <p:ph sz="quarter" idx="81"/>
          </p:nvPr>
        </p:nvSpPr>
        <p:spPr>
          <a:xfrm>
            <a:off x="4299102" y="3141663"/>
            <a:ext cx="3596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2" name="Content Placeholder 9"/>
          <p:cNvSpPr>
            <a:spLocks noGrp="1"/>
          </p:cNvSpPr>
          <p:nvPr>
            <p:ph sz="quarter" idx="82"/>
          </p:nvPr>
        </p:nvSpPr>
        <p:spPr>
          <a:xfrm>
            <a:off x="8150075" y="3141663"/>
            <a:ext cx="3596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3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8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8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2FB28-406F-45D4-961A-2A9E06B432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_Текст, Диграмма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37"/>
          <p:cNvCxnSpPr>
            <a:cxnSpLocks/>
          </p:cNvCxnSpPr>
          <p:nvPr userDrawn="1"/>
        </p:nvCxnSpPr>
        <p:spPr>
          <a:xfrm>
            <a:off x="447675" y="3068638"/>
            <a:ext cx="3598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41"/>
          <p:cNvCxnSpPr>
            <a:cxnSpLocks/>
          </p:cNvCxnSpPr>
          <p:nvPr userDrawn="1"/>
        </p:nvCxnSpPr>
        <p:spPr>
          <a:xfrm>
            <a:off x="4298950" y="3068638"/>
            <a:ext cx="3598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45"/>
          <p:cNvCxnSpPr>
            <a:cxnSpLocks/>
          </p:cNvCxnSpPr>
          <p:nvPr userDrawn="1"/>
        </p:nvCxnSpPr>
        <p:spPr>
          <a:xfrm>
            <a:off x="8150225" y="3068638"/>
            <a:ext cx="3587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0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1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/>
          <p:nvPr userDrawn="1"/>
        </p:nvSpPr>
        <p:spPr>
          <a:xfrm>
            <a:off x="11831638" y="6313488"/>
            <a:ext cx="360362" cy="360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9" name="Rectangle 8"/>
          <p:cNvSpPr/>
          <p:nvPr userDrawn="1"/>
        </p:nvSpPr>
        <p:spPr>
          <a:xfrm>
            <a:off x="9639300" y="6673850"/>
            <a:ext cx="2192338" cy="1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0" name="Rectangle 24"/>
          <p:cNvSpPr/>
          <p:nvPr userDrawn="1"/>
        </p:nvSpPr>
        <p:spPr>
          <a:xfrm rot="5400000">
            <a:off x="-349250" y="349250"/>
            <a:ext cx="75565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21" name="Graphic 3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40" y="6060358"/>
            <a:ext cx="3596288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66"/>
          </p:nvPr>
        </p:nvSpPr>
        <p:spPr>
          <a:xfrm>
            <a:off x="447676" y="2747012"/>
            <a:ext cx="3597123" cy="32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4297666" y="6060358"/>
            <a:ext cx="3596288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9"/>
          </p:nvPr>
        </p:nvSpPr>
        <p:spPr>
          <a:xfrm>
            <a:off x="4299102" y="2747012"/>
            <a:ext cx="3597123" cy="32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8148638" y="6060358"/>
            <a:ext cx="3585330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72"/>
          </p:nvPr>
        </p:nvSpPr>
        <p:spPr>
          <a:xfrm>
            <a:off x="8150075" y="2747012"/>
            <a:ext cx="3586162" cy="32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Content Placeholder 9"/>
          <p:cNvSpPr>
            <a:spLocks noGrp="1"/>
          </p:cNvSpPr>
          <p:nvPr>
            <p:ph sz="quarter" idx="80"/>
          </p:nvPr>
        </p:nvSpPr>
        <p:spPr>
          <a:xfrm>
            <a:off x="446241" y="3141663"/>
            <a:ext cx="3596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Content Placeholder 9"/>
          <p:cNvSpPr>
            <a:spLocks noGrp="1"/>
          </p:cNvSpPr>
          <p:nvPr>
            <p:ph sz="quarter" idx="81"/>
          </p:nvPr>
        </p:nvSpPr>
        <p:spPr>
          <a:xfrm>
            <a:off x="4299102" y="3141663"/>
            <a:ext cx="3596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7" name="Content Placeholder 9"/>
          <p:cNvSpPr>
            <a:spLocks noGrp="1"/>
          </p:cNvSpPr>
          <p:nvPr>
            <p:ph sz="quarter" idx="82"/>
          </p:nvPr>
        </p:nvSpPr>
        <p:spPr>
          <a:xfrm>
            <a:off x="8150075" y="3141663"/>
            <a:ext cx="3596400" cy="2736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7" name="Текст 5"/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8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8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D8E0-302F-4291-A50F-7ADB098B8E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Диграмма/объект 4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29"/>
          <p:cNvCxnSpPr>
            <a:cxnSpLocks/>
          </p:cNvCxnSpPr>
          <p:nvPr userDrawn="1"/>
        </p:nvCxnSpPr>
        <p:spPr>
          <a:xfrm>
            <a:off x="447675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29"/>
          <p:cNvCxnSpPr>
            <a:cxnSpLocks/>
          </p:cNvCxnSpPr>
          <p:nvPr userDrawn="1"/>
        </p:nvCxnSpPr>
        <p:spPr>
          <a:xfrm>
            <a:off x="6205538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29"/>
          <p:cNvCxnSpPr>
            <a:cxnSpLocks/>
          </p:cNvCxnSpPr>
          <p:nvPr userDrawn="1"/>
        </p:nvCxnSpPr>
        <p:spPr>
          <a:xfrm>
            <a:off x="447675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29"/>
          <p:cNvCxnSpPr>
            <a:cxnSpLocks/>
          </p:cNvCxnSpPr>
          <p:nvPr userDrawn="1"/>
        </p:nvCxnSpPr>
        <p:spPr>
          <a:xfrm>
            <a:off x="6205538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74"/>
          </p:nvPr>
        </p:nvSpPr>
        <p:spPr>
          <a:xfrm>
            <a:off x="447675" y="3408651"/>
            <a:ext cx="5539090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75"/>
          </p:nvPr>
        </p:nvSpPr>
        <p:spPr>
          <a:xfrm>
            <a:off x="447674" y="1090929"/>
            <a:ext cx="5540375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7"/>
          </p:nvPr>
        </p:nvSpPr>
        <p:spPr>
          <a:xfrm>
            <a:off x="6205454" y="3408651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78"/>
          </p:nvPr>
        </p:nvSpPr>
        <p:spPr>
          <a:xfrm>
            <a:off x="6205454" y="1090929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80"/>
          </p:nvPr>
        </p:nvSpPr>
        <p:spPr>
          <a:xfrm>
            <a:off x="447675" y="6066126"/>
            <a:ext cx="5539090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81"/>
          </p:nvPr>
        </p:nvSpPr>
        <p:spPr>
          <a:xfrm>
            <a:off x="447674" y="3748404"/>
            <a:ext cx="5540375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83"/>
          </p:nvPr>
        </p:nvSpPr>
        <p:spPr>
          <a:xfrm>
            <a:off x="6205454" y="6066126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84"/>
          </p:nvPr>
        </p:nvSpPr>
        <p:spPr>
          <a:xfrm>
            <a:off x="6205454" y="3748404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Content Placeholder 9"/>
          <p:cNvSpPr>
            <a:spLocks noGrp="1"/>
          </p:cNvSpPr>
          <p:nvPr>
            <p:ph sz="quarter" idx="86"/>
          </p:nvPr>
        </p:nvSpPr>
        <p:spPr>
          <a:xfrm>
            <a:off x="447674" y="1487804"/>
            <a:ext cx="5530850" cy="173482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Content Placeholder 9"/>
          <p:cNvSpPr>
            <a:spLocks noGrp="1"/>
          </p:cNvSpPr>
          <p:nvPr>
            <p:ph sz="quarter" idx="87"/>
          </p:nvPr>
        </p:nvSpPr>
        <p:spPr>
          <a:xfrm>
            <a:off x="6218604" y="1487804"/>
            <a:ext cx="5530850" cy="173482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6" name="Content Placeholder 9"/>
          <p:cNvSpPr>
            <a:spLocks noGrp="1"/>
          </p:cNvSpPr>
          <p:nvPr>
            <p:ph sz="quarter" idx="88"/>
          </p:nvPr>
        </p:nvSpPr>
        <p:spPr>
          <a:xfrm>
            <a:off x="447674" y="4145279"/>
            <a:ext cx="5530850" cy="173482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7" name="Content Placeholder 9"/>
          <p:cNvSpPr>
            <a:spLocks noGrp="1"/>
          </p:cNvSpPr>
          <p:nvPr>
            <p:ph sz="quarter" idx="89"/>
          </p:nvPr>
        </p:nvSpPr>
        <p:spPr>
          <a:xfrm>
            <a:off x="6218604" y="4145279"/>
            <a:ext cx="5530850" cy="173482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9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9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47E79-0160-49C9-ADE0-CB0EF0B8CB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217488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" name="think-cell Slide" r:id="rId21" imgW="360" imgH="360" progId="">
                  <p:embed/>
                </p:oleObj>
              </mc:Choice>
              <mc:Fallback>
                <p:oleObj name="think-cell Slide" r:id="rId21" imgW="360" imgH="36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7488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217488" cy="161925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n-US" sz="1745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" name="1. On-page tracker" hidden="1"/>
          <p:cNvSpPr>
            <a:spLocks noChangeArrowheads="1"/>
          </p:cNvSpPr>
          <p:nvPr/>
        </p:nvSpPr>
        <p:spPr bwMode="gray">
          <a:xfrm>
            <a:off x="161925" y="30163"/>
            <a:ext cx="490538" cy="1238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800" cap="all" dirty="0">
                <a:solidFill>
                  <a:srgbClr val="808080"/>
                </a:solidFill>
                <a:latin typeface="+mj-lt"/>
                <a:cs typeface="+mn-cs"/>
              </a:rPr>
              <a:t>Tracker</a:t>
            </a:r>
          </a:p>
        </p:txBody>
      </p:sp>
      <p:sp>
        <p:nvSpPr>
          <p:cNvPr id="6" name="3. Unit of measure" hidden="1"/>
          <p:cNvSpPr txBox="1">
            <a:spLocks noChangeArrowheads="1"/>
          </p:cNvSpPr>
          <p:nvPr/>
        </p:nvSpPr>
        <p:spPr bwMode="gray">
          <a:xfrm>
            <a:off x="161925" y="817563"/>
            <a:ext cx="11842750" cy="2460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rgbClr val="808080"/>
                </a:solidFill>
                <a:latin typeface="+mj-lt"/>
                <a:cs typeface="+mn-cs"/>
              </a:rPr>
              <a:t>Unit of measure</a:t>
            </a:r>
          </a:p>
        </p:txBody>
      </p:sp>
      <p:grpSp>
        <p:nvGrpSpPr>
          <p:cNvPr id="7" name="Group 6" hidden="1"/>
          <p:cNvGrpSpPr>
            <a:grpSpLocks/>
          </p:cNvGrpSpPr>
          <p:nvPr/>
        </p:nvGrpSpPr>
        <p:grpSpPr bwMode="auto">
          <a:xfrm>
            <a:off x="161925" y="6170613"/>
            <a:ext cx="11842750" cy="290512"/>
            <a:chOff x="131614" y="6170634"/>
            <a:chExt cx="9621986" cy="289795"/>
          </a:xfrm>
        </p:grpSpPr>
        <p:sp>
          <p:nvSpPr>
            <p:cNvPr id="8" name="4. Footnote"/>
            <p:cNvSpPr txBox="1">
              <a:spLocks noChangeArrowheads="1"/>
            </p:cNvSpPr>
            <p:nvPr/>
          </p:nvSpPr>
          <p:spPr bwMode="gray">
            <a:xfrm>
              <a:off x="131614" y="6170634"/>
              <a:ext cx="9621986" cy="1235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800" dirty="0">
                  <a:solidFill>
                    <a:srgbClr val="808080"/>
                  </a:solidFill>
                  <a:latin typeface="+mj-lt"/>
                  <a:cs typeface="+mn-cs"/>
                </a:rPr>
                <a:t>1 </a:t>
              </a:r>
              <a:r>
                <a:rPr lang="ru-RU" sz="800" dirty="0">
                  <a:solidFill>
                    <a:srgbClr val="808080"/>
                  </a:solidFill>
                  <a:latin typeface="+mj-lt"/>
                  <a:cs typeface="+mn-cs"/>
                </a:rPr>
                <a:t>Сноска</a:t>
              </a:r>
              <a:endParaRPr lang="en-US" sz="800" dirty="0">
                <a:solidFill>
                  <a:srgbClr val="808080"/>
                </a:solidFill>
                <a:latin typeface="+mj-lt"/>
                <a:cs typeface="+mn-cs"/>
              </a:endParaRPr>
            </a:p>
          </p:txBody>
        </p:sp>
        <p:sp>
          <p:nvSpPr>
            <p:cNvPr id="9" name="5. Source"/>
            <p:cNvSpPr>
              <a:spLocks noChangeArrowheads="1"/>
            </p:cNvSpPr>
            <p:nvPr/>
          </p:nvSpPr>
          <p:spPr bwMode="gray">
            <a:xfrm>
              <a:off x="131614" y="6336910"/>
              <a:ext cx="9621986" cy="1235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621975" indent="-621975" defTabSz="913526">
                <a:tabLst>
                  <a:tab pos="625214" algn="l"/>
                </a:tabLst>
                <a:defRPr/>
              </a:pPr>
              <a:r>
                <a:rPr lang="ru-RU" sz="800" dirty="0">
                  <a:solidFill>
                    <a:srgbClr val="808080"/>
                  </a:solidFill>
                  <a:latin typeface="+mj-lt"/>
                  <a:cs typeface="+mn-cs"/>
                </a:rPr>
                <a:t>ИСТОЧНИК</a:t>
              </a:r>
              <a:r>
                <a:rPr lang="en-US" sz="800" dirty="0">
                  <a:solidFill>
                    <a:srgbClr val="808080"/>
                  </a:solidFill>
                  <a:latin typeface="+mj-lt"/>
                  <a:cs typeface="+mn-cs"/>
                </a:rPr>
                <a:t>: </a:t>
              </a:r>
              <a:r>
                <a:rPr lang="ru-RU" sz="800" dirty="0">
                  <a:solidFill>
                    <a:srgbClr val="808080"/>
                  </a:solidFill>
                  <a:latin typeface="+mj-lt"/>
                  <a:cs typeface="+mn-cs"/>
                </a:rPr>
                <a:t>ИСТОЧНИК</a:t>
              </a:r>
              <a:endParaRPr lang="en-US" sz="800" dirty="0">
                <a:solidFill>
                  <a:srgbClr val="808080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10" name="ACET" hidden="1"/>
          <p:cNvGrpSpPr>
            <a:grpSpLocks/>
          </p:cNvGrpSpPr>
          <p:nvPr/>
        </p:nvGrpSpPr>
        <p:grpSpPr bwMode="auto">
          <a:xfrm>
            <a:off x="1974850" y="1447800"/>
            <a:ext cx="5803900" cy="449263"/>
            <a:chOff x="915" y="753"/>
            <a:chExt cx="2686" cy="277"/>
          </a:xfrm>
        </p:grpSpPr>
        <p:cxnSp>
          <p:nvCxnSpPr>
            <p:cNvPr id="11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2" name="AutoShape 250"/>
            <p:cNvSpPr>
              <a:spLocks noChangeArrowheads="1"/>
            </p:cNvSpPr>
            <p:nvPr/>
          </p:nvSpPr>
          <p:spPr bwMode="gray">
            <a:xfrm>
              <a:off x="915" y="753"/>
              <a:ext cx="2686" cy="27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</p:spPr>
          <p:txBody>
            <a:bodyPr lIns="0" tIns="0" rIns="0" bIns="18288" anchor="b"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+mj-lt"/>
                  <a:cs typeface="+mn-cs"/>
                </a:rPr>
                <a:t>Title</a:t>
              </a:r>
            </a:p>
            <a:p>
              <a:pPr>
                <a:defRPr/>
              </a:pPr>
              <a:r>
                <a:rPr lang="en-US" sz="1400" dirty="0">
                  <a:solidFill>
                    <a:schemeClr val="accent6"/>
                  </a:solidFill>
                  <a:latin typeface="+mj-lt"/>
                  <a:cs typeface="+mn-cs"/>
                </a:rPr>
                <a:t>Unit of measure</a:t>
              </a:r>
            </a:p>
          </p:txBody>
        </p:sp>
      </p:grpSp>
      <p:grpSp>
        <p:nvGrpSpPr>
          <p:cNvPr id="13" name="McKSticker" hidden="1"/>
          <p:cNvGrpSpPr>
            <a:grpSpLocks/>
          </p:cNvGrpSpPr>
          <p:nvPr/>
        </p:nvGrpSpPr>
        <p:grpSpPr bwMode="auto">
          <a:xfrm>
            <a:off x="11287125" y="387350"/>
            <a:ext cx="600075" cy="150813"/>
            <a:chOff x="8299523" y="285750"/>
            <a:chExt cx="441252" cy="147808"/>
          </a:xfrm>
        </p:grpSpPr>
        <p:sp>
          <p:nvSpPr>
            <p:cNvPr id="14" name="StickerRectangle"/>
            <p:cNvSpPr>
              <a:spLocks noChangeArrowheads="1"/>
            </p:cNvSpPr>
            <p:nvPr/>
          </p:nvSpPr>
          <p:spPr bwMode="gray">
            <a:xfrm>
              <a:off x="8392910" y="285750"/>
              <a:ext cx="347865" cy="1478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rgbClr val="002960"/>
                </a:buClr>
                <a:defRPr/>
              </a:pPr>
              <a:r>
                <a:rPr lang="en-US" sz="800" dirty="0">
                  <a:solidFill>
                    <a:srgbClr val="808080"/>
                  </a:solidFill>
                  <a:latin typeface="+mj-lt"/>
                  <a:cs typeface="+mn-cs"/>
                </a:rPr>
                <a:t>STICKER</a:t>
              </a:r>
            </a:p>
          </p:txBody>
        </p:sp>
        <p:cxnSp>
          <p:nvCxnSpPr>
            <p:cNvPr id="15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299523" y="285750"/>
              <a:ext cx="0" cy="14780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</p:spPr>
        </p:cxnSp>
        <p:cxnSp>
          <p:nvCxnSpPr>
            <p:cNvPr id="16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299523" y="433558"/>
              <a:ext cx="441252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</p:cxnSp>
      </p:grpSp>
      <p:grpSp>
        <p:nvGrpSpPr>
          <p:cNvPr id="17" name="LegendBoxes" hidden="1"/>
          <p:cNvGrpSpPr>
            <a:grpSpLocks/>
          </p:cNvGrpSpPr>
          <p:nvPr/>
        </p:nvGrpSpPr>
        <p:grpSpPr bwMode="auto">
          <a:xfrm>
            <a:off x="10760075" y="381000"/>
            <a:ext cx="855663" cy="1012825"/>
            <a:chOff x="7835905" y="279400"/>
            <a:chExt cx="628840" cy="994298"/>
          </a:xfrm>
        </p:grpSpPr>
        <p:sp>
          <p:nvSpPr>
            <p:cNvPr id="18" name="RectangleLegend1"/>
            <p:cNvSpPr>
              <a:spLocks noChangeArrowheads="1"/>
            </p:cNvSpPr>
            <p:nvPr/>
          </p:nvSpPr>
          <p:spPr bwMode="gray">
            <a:xfrm>
              <a:off x="7835905" y="290310"/>
              <a:ext cx="165668" cy="16052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19" name="RectangleLegend2"/>
            <p:cNvSpPr>
              <a:spLocks noChangeArrowheads="1"/>
            </p:cNvSpPr>
            <p:nvPr/>
          </p:nvSpPr>
          <p:spPr bwMode="gray">
            <a:xfrm>
              <a:off x="7835905" y="559923"/>
              <a:ext cx="165668" cy="16052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0" name="RectangleLegend3"/>
            <p:cNvSpPr>
              <a:spLocks noChangeArrowheads="1"/>
            </p:cNvSpPr>
            <p:nvPr/>
          </p:nvSpPr>
          <p:spPr bwMode="gray">
            <a:xfrm>
              <a:off x="7835905" y="832654"/>
              <a:ext cx="165668" cy="160521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1" name="RectangleLegend4"/>
            <p:cNvSpPr>
              <a:spLocks noChangeArrowheads="1"/>
            </p:cNvSpPr>
            <p:nvPr/>
          </p:nvSpPr>
          <p:spPr bwMode="gray">
            <a:xfrm>
              <a:off x="7835905" y="1103826"/>
              <a:ext cx="165668" cy="160521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2" name="Legend1"/>
            <p:cNvSpPr>
              <a:spLocks noChangeArrowheads="1"/>
            </p:cNvSpPr>
            <p:nvPr/>
          </p:nvSpPr>
          <p:spPr bwMode="gray">
            <a:xfrm>
              <a:off x="8090241" y="279400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23" name="Legend2"/>
            <p:cNvSpPr>
              <a:spLocks noChangeArrowheads="1"/>
            </p:cNvSpPr>
            <p:nvPr/>
          </p:nvSpPr>
          <p:spPr bwMode="gray">
            <a:xfrm>
              <a:off x="8090241" y="549014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24" name="Legend3"/>
            <p:cNvSpPr>
              <a:spLocks noChangeArrowheads="1"/>
            </p:cNvSpPr>
            <p:nvPr/>
          </p:nvSpPr>
          <p:spPr bwMode="gray">
            <a:xfrm>
              <a:off x="8090241" y="821744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25" name="Legend4"/>
            <p:cNvSpPr>
              <a:spLocks noChangeArrowheads="1"/>
            </p:cNvSpPr>
            <p:nvPr/>
          </p:nvSpPr>
          <p:spPr bwMode="gray">
            <a:xfrm>
              <a:off x="8090241" y="1092917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</p:grpSp>
      <p:grpSp>
        <p:nvGrpSpPr>
          <p:cNvPr id="26" name="LegendLines" hidden="1"/>
          <p:cNvGrpSpPr>
            <a:grpSpLocks/>
          </p:cNvGrpSpPr>
          <p:nvPr/>
        </p:nvGrpSpPr>
        <p:grpSpPr bwMode="auto">
          <a:xfrm>
            <a:off x="10340975" y="381000"/>
            <a:ext cx="1274763" cy="741363"/>
            <a:chOff x="7540629" y="279400"/>
            <a:chExt cx="936760" cy="727597"/>
          </a:xfrm>
        </p:grpSpPr>
        <p:sp>
          <p:nvSpPr>
            <p:cNvPr id="27" name="LineLegend1"/>
            <p:cNvSpPr>
              <a:spLocks noChangeShapeType="1"/>
            </p:cNvSpPr>
            <p:nvPr/>
          </p:nvSpPr>
          <p:spPr bwMode="gray">
            <a:xfrm>
              <a:off x="7540629" y="369765"/>
              <a:ext cx="457297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8" name="LineLegend2"/>
            <p:cNvSpPr>
              <a:spLocks noChangeShapeType="1"/>
            </p:cNvSpPr>
            <p:nvPr/>
          </p:nvSpPr>
          <p:spPr bwMode="gray">
            <a:xfrm>
              <a:off x="7540629" y="637745"/>
              <a:ext cx="457297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9" name="LineLegend3"/>
            <p:cNvSpPr>
              <a:spLocks noChangeShapeType="1"/>
            </p:cNvSpPr>
            <p:nvPr/>
          </p:nvSpPr>
          <p:spPr bwMode="gray">
            <a:xfrm>
              <a:off x="7540629" y="916632"/>
              <a:ext cx="457297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102918" y="279400"/>
              <a:ext cx="374471" cy="1807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102918" y="545822"/>
              <a:ext cx="374471" cy="1807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102918" y="826266"/>
              <a:ext cx="374471" cy="1807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</p:grpSp>
      <p:grpSp>
        <p:nvGrpSpPr>
          <p:cNvPr id="33" name="LegendMoons" hidden="1"/>
          <p:cNvGrpSpPr>
            <a:grpSpLocks/>
          </p:cNvGrpSpPr>
          <p:nvPr/>
        </p:nvGrpSpPr>
        <p:grpSpPr bwMode="auto">
          <a:xfrm>
            <a:off x="10669588" y="350838"/>
            <a:ext cx="946150" cy="1333500"/>
            <a:chOff x="7769225" y="250825"/>
            <a:chExt cx="695447" cy="1306516"/>
          </a:xfrm>
        </p:grpSpPr>
        <p:grpSp>
          <p:nvGrpSpPr>
            <p:cNvPr id="34" name="MoonLegend1"/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2" name="Oval 38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53" name="Arc 39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35" name="MoonLegend2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0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51" name="Arc 42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36" name="MoonLegend4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48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49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37" name="MoonLegend5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46" name="Oval 50"/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47" name="Oval 51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38" name="MoonLegend3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769225" y="799305"/>
              <a:ext cx="209550" cy="208241"/>
              <a:chOff x="4495" y="1198"/>
              <a:chExt cx="160" cy="159"/>
            </a:xfrm>
          </p:grpSpPr>
          <p:sp>
            <p:nvSpPr>
              <p:cNvPr id="44" name="Oval 47"/>
              <p:cNvSpPr>
                <a:spLocks noChangeAspect="1" noChangeArrowheads="1"/>
              </p:cNvSpPr>
              <p:nvPr>
                <p:custDataLst>
                  <p:tags r:id="rId10"/>
                </p:custDataLst>
              </p:nvPr>
            </p:nvSpPr>
            <p:spPr bwMode="gray">
              <a:xfrm>
                <a:off x="4495" y="1198"/>
                <a:ext cx="160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45" name="Arc 4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4495" y="1198"/>
                <a:ext cx="160" cy="159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090110" y="263268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090110" y="538569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090110" y="812315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2" name="Legend4"/>
            <p:cNvSpPr>
              <a:spLocks noChangeArrowheads="1"/>
            </p:cNvSpPr>
            <p:nvPr/>
          </p:nvSpPr>
          <p:spPr bwMode="gray">
            <a:xfrm>
              <a:off x="8090110" y="1084507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3" name="Legend5"/>
            <p:cNvSpPr>
              <a:spLocks noChangeArrowheads="1"/>
            </p:cNvSpPr>
            <p:nvPr/>
          </p:nvSpPr>
          <p:spPr bwMode="gray">
            <a:xfrm>
              <a:off x="8090110" y="1359808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</p:grpSp>
      <p:sp>
        <p:nvSpPr>
          <p:cNvPr id="54" name="Slide Number"/>
          <p:cNvSpPr txBox="1">
            <a:spLocks/>
          </p:cNvSpPr>
          <p:nvPr/>
        </p:nvSpPr>
        <p:spPr bwMode="auto">
          <a:xfrm>
            <a:off x="6089650" y="6577013"/>
            <a:ext cx="125413" cy="12223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F6433EC9-9419-44FE-8CD5-B27F552B5EA3}" type="slidenum">
              <a:rPr lang="en-US" altLang="en-US" sz="800">
                <a:solidFill>
                  <a:srgbClr val="808080"/>
                </a:solidFill>
              </a:rPr>
              <a:pPr algn="ctr" eaLnBrk="1" hangingPunct="1">
                <a:defRPr/>
              </a:pPr>
              <a:t>‹#›</a:t>
            </a:fld>
            <a:endParaRPr lang="en-US" altLang="en-US" sz="800">
              <a:solidFill>
                <a:srgbClr val="808080"/>
              </a:solidFill>
            </a:endParaRPr>
          </a:p>
        </p:txBody>
      </p:sp>
      <p:cxnSp>
        <p:nvCxnSpPr>
          <p:cNvPr id="55" name="Straight Connector 76"/>
          <p:cNvCxnSpPr>
            <a:cxnSpLocks/>
          </p:cNvCxnSpPr>
          <p:nvPr/>
        </p:nvCxnSpPr>
        <p:spPr bwMode="auto">
          <a:xfrm>
            <a:off x="161925" y="766763"/>
            <a:ext cx="11842750" cy="0"/>
          </a:xfrm>
          <a:prstGeom prst="line">
            <a:avLst/>
          </a:prstGeom>
          <a:noFill/>
          <a:ln w="19050" algn="ctr">
            <a:solidFill>
              <a:srgbClr val="F57F29"/>
            </a:solidFill>
            <a:round/>
            <a:headEnd/>
            <a:tailEnd/>
          </a:ln>
        </p:spPr>
      </p:cxnSp>
      <p:cxnSp>
        <p:nvCxnSpPr>
          <p:cNvPr id="56" name="Straight Connector 77"/>
          <p:cNvCxnSpPr>
            <a:cxnSpLocks/>
          </p:cNvCxnSpPr>
          <p:nvPr/>
        </p:nvCxnSpPr>
        <p:spPr bwMode="auto">
          <a:xfrm>
            <a:off x="161925" y="6489700"/>
            <a:ext cx="11842750" cy="0"/>
          </a:xfrm>
          <a:prstGeom prst="line">
            <a:avLst/>
          </a:prstGeom>
          <a:noFill/>
          <a:ln w="6350" algn="ctr">
            <a:solidFill>
              <a:srgbClr val="909090"/>
            </a:solidFill>
            <a:round/>
            <a:headEnd/>
            <a:tailEnd/>
          </a:ln>
        </p:spPr>
      </p:cxn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3"/>
          <a:srcRect l="-7050" t="-45038" r="-6541" b="-50856"/>
          <a:stretch>
            <a:fillRect/>
          </a:stretch>
        </p:blipFill>
        <p:spPr bwMode="auto">
          <a:xfrm>
            <a:off x="10728325" y="6489700"/>
            <a:ext cx="1358900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8" name="Object 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" name="think-cell Slide" r:id="rId24" imgW="360" imgH="360" progId="">
                  <p:embed/>
                </p:oleObj>
              </mc:Choice>
              <mc:Fallback>
                <p:oleObj name="think-cell Slide" r:id="rId24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Connector 3"/>
          <p:cNvCxnSpPr>
            <a:cxnSpLocks/>
          </p:cNvCxnSpPr>
          <p:nvPr userDrawn="1"/>
        </p:nvCxnSpPr>
        <p:spPr>
          <a:xfrm>
            <a:off x="161925" y="3429000"/>
            <a:ext cx="11842750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4"/>
          <p:cNvSpPr/>
          <p:nvPr userDrawn="1"/>
        </p:nvSpPr>
        <p:spPr>
          <a:xfrm>
            <a:off x="103188" y="409575"/>
            <a:ext cx="12030075" cy="457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710" dirty="0" err="1">
              <a:solidFill>
                <a:schemeClr val="tx1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161985" y="2845097"/>
            <a:ext cx="11842444" cy="4924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Диграмма/объект 4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29"/>
          <p:cNvCxnSpPr>
            <a:cxnSpLocks/>
          </p:cNvCxnSpPr>
          <p:nvPr userDrawn="1"/>
        </p:nvCxnSpPr>
        <p:spPr>
          <a:xfrm>
            <a:off x="447675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29"/>
          <p:cNvCxnSpPr>
            <a:cxnSpLocks/>
          </p:cNvCxnSpPr>
          <p:nvPr userDrawn="1"/>
        </p:nvCxnSpPr>
        <p:spPr>
          <a:xfrm>
            <a:off x="6205538" y="1419225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29"/>
          <p:cNvCxnSpPr>
            <a:cxnSpLocks/>
          </p:cNvCxnSpPr>
          <p:nvPr userDrawn="1"/>
        </p:nvCxnSpPr>
        <p:spPr>
          <a:xfrm>
            <a:off x="447675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29"/>
          <p:cNvCxnSpPr>
            <a:cxnSpLocks/>
          </p:cNvCxnSpPr>
          <p:nvPr userDrawn="1"/>
        </p:nvCxnSpPr>
        <p:spPr>
          <a:xfrm>
            <a:off x="6205538" y="4076700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7"/>
          <p:cNvSpPr/>
          <p:nvPr userDrawn="1"/>
        </p:nvSpPr>
        <p:spPr>
          <a:xfrm>
            <a:off x="11831638" y="6313488"/>
            <a:ext cx="360362" cy="360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4" name="Rectangle 8"/>
          <p:cNvSpPr/>
          <p:nvPr userDrawn="1"/>
        </p:nvSpPr>
        <p:spPr>
          <a:xfrm>
            <a:off x="9639300" y="6673850"/>
            <a:ext cx="2192338" cy="1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 rot="5400000">
            <a:off x="-349250" y="349250"/>
            <a:ext cx="75565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28" name="Graphic 2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74"/>
          </p:nvPr>
        </p:nvSpPr>
        <p:spPr>
          <a:xfrm>
            <a:off x="447675" y="3408651"/>
            <a:ext cx="5539090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75"/>
          </p:nvPr>
        </p:nvSpPr>
        <p:spPr>
          <a:xfrm>
            <a:off x="447674" y="1090929"/>
            <a:ext cx="5540375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7"/>
          </p:nvPr>
        </p:nvSpPr>
        <p:spPr>
          <a:xfrm>
            <a:off x="6205454" y="3408651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78"/>
          </p:nvPr>
        </p:nvSpPr>
        <p:spPr>
          <a:xfrm>
            <a:off x="6205454" y="1090929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80"/>
          </p:nvPr>
        </p:nvSpPr>
        <p:spPr>
          <a:xfrm>
            <a:off x="447675" y="6066126"/>
            <a:ext cx="5539090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81"/>
          </p:nvPr>
        </p:nvSpPr>
        <p:spPr>
          <a:xfrm>
            <a:off x="447674" y="3748404"/>
            <a:ext cx="5540375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83"/>
          </p:nvPr>
        </p:nvSpPr>
        <p:spPr>
          <a:xfrm>
            <a:off x="6205454" y="6066126"/>
            <a:ext cx="552806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84"/>
          </p:nvPr>
        </p:nvSpPr>
        <p:spPr>
          <a:xfrm>
            <a:off x="6205454" y="3748404"/>
            <a:ext cx="5529346" cy="3284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Content Placeholder 9"/>
          <p:cNvSpPr>
            <a:spLocks noGrp="1"/>
          </p:cNvSpPr>
          <p:nvPr>
            <p:ph sz="quarter" idx="86"/>
          </p:nvPr>
        </p:nvSpPr>
        <p:spPr>
          <a:xfrm>
            <a:off x="447674" y="1487804"/>
            <a:ext cx="5530850" cy="173482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7" name="Content Placeholder 9"/>
          <p:cNvSpPr>
            <a:spLocks noGrp="1"/>
          </p:cNvSpPr>
          <p:nvPr>
            <p:ph sz="quarter" idx="87"/>
          </p:nvPr>
        </p:nvSpPr>
        <p:spPr>
          <a:xfrm>
            <a:off x="6218604" y="1487804"/>
            <a:ext cx="5530850" cy="173482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8" name="Content Placeholder 9"/>
          <p:cNvSpPr>
            <a:spLocks noGrp="1"/>
          </p:cNvSpPr>
          <p:nvPr>
            <p:ph sz="quarter" idx="88"/>
          </p:nvPr>
        </p:nvSpPr>
        <p:spPr>
          <a:xfrm>
            <a:off x="447674" y="4145279"/>
            <a:ext cx="5530850" cy="173482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0" name="Content Placeholder 9"/>
          <p:cNvSpPr>
            <a:spLocks noGrp="1"/>
          </p:cNvSpPr>
          <p:nvPr>
            <p:ph sz="quarter" idx="89"/>
          </p:nvPr>
        </p:nvSpPr>
        <p:spPr>
          <a:xfrm>
            <a:off x="6218604" y="4145279"/>
            <a:ext cx="5530850" cy="173482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9" name="Footer Placeholder 2"/>
          <p:cNvSpPr>
            <a:spLocks noGrp="1"/>
          </p:cNvSpPr>
          <p:nvPr>
            <p:ph type="ftr" sz="quarter" idx="9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Slide Number Placeholder 3"/>
          <p:cNvSpPr>
            <a:spLocks noGrp="1"/>
          </p:cNvSpPr>
          <p:nvPr>
            <p:ph type="sldNum" sz="quarter" idx="9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7088E-22DE-4C2C-8F9B-4304F3C6D2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Текст 2 шт., Диграмма 2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33"/>
          <p:cNvCxnSpPr>
            <a:cxnSpLocks/>
          </p:cNvCxnSpPr>
          <p:nvPr userDrawn="1"/>
        </p:nvCxnSpPr>
        <p:spPr>
          <a:xfrm>
            <a:off x="447675" y="3068638"/>
            <a:ext cx="5543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34"/>
          <p:cNvCxnSpPr>
            <a:cxnSpLocks/>
          </p:cNvCxnSpPr>
          <p:nvPr userDrawn="1"/>
        </p:nvCxnSpPr>
        <p:spPr>
          <a:xfrm>
            <a:off x="6205538" y="3068638"/>
            <a:ext cx="5522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59"/>
          <p:cNvSpPr/>
          <p:nvPr userDrawn="1"/>
        </p:nvSpPr>
        <p:spPr>
          <a:xfrm>
            <a:off x="447675" y="1092200"/>
            <a:ext cx="47625" cy="1400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4" name="Rectangle 61"/>
          <p:cNvSpPr/>
          <p:nvPr userDrawn="1"/>
        </p:nvSpPr>
        <p:spPr>
          <a:xfrm>
            <a:off x="6208713" y="1092200"/>
            <a:ext cx="47625" cy="1400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20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1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2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58"/>
          </p:nvPr>
        </p:nvSpPr>
        <p:spPr>
          <a:xfrm>
            <a:off x="6203956" y="6060358"/>
            <a:ext cx="5530844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59"/>
          </p:nvPr>
        </p:nvSpPr>
        <p:spPr>
          <a:xfrm>
            <a:off x="6205454" y="2744788"/>
            <a:ext cx="5529345" cy="3236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39" y="6060358"/>
            <a:ext cx="5539089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3"/>
          </p:nvPr>
        </p:nvSpPr>
        <p:spPr>
          <a:xfrm>
            <a:off x="447676" y="2744788"/>
            <a:ext cx="5540374" cy="3236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Content Placeholder 9"/>
          <p:cNvSpPr>
            <a:spLocks noGrp="1"/>
          </p:cNvSpPr>
          <p:nvPr>
            <p:ph sz="quarter" idx="91"/>
          </p:nvPr>
        </p:nvSpPr>
        <p:spPr>
          <a:xfrm>
            <a:off x="447676" y="3140501"/>
            <a:ext cx="5537652" cy="2739600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ru-RU" dirty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7" name="Content Placeholder 9"/>
          <p:cNvSpPr>
            <a:spLocks noGrp="1"/>
          </p:cNvSpPr>
          <p:nvPr>
            <p:ph sz="quarter" idx="92"/>
          </p:nvPr>
        </p:nvSpPr>
        <p:spPr>
          <a:xfrm>
            <a:off x="6205454" y="3140501"/>
            <a:ext cx="5537652" cy="2739600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ru-RU" dirty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8" name="Текст 5"/>
          <p:cNvSpPr>
            <a:spLocks noGrp="1"/>
          </p:cNvSpPr>
          <p:nvPr>
            <p:ph type="body" sz="quarter" idx="12"/>
          </p:nvPr>
        </p:nvSpPr>
        <p:spPr>
          <a:xfrm>
            <a:off x="481324" y="1089850"/>
            <a:ext cx="5497200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9" name="Текст 5"/>
          <p:cNvSpPr>
            <a:spLocks noGrp="1"/>
          </p:cNvSpPr>
          <p:nvPr>
            <p:ph type="body" sz="quarter" idx="93"/>
          </p:nvPr>
        </p:nvSpPr>
        <p:spPr>
          <a:xfrm>
            <a:off x="6237600" y="1095575"/>
            <a:ext cx="5497200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9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9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43220-446F-4339-A8FE-554BEC0944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Текст 3 шт., Диграмма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37"/>
          <p:cNvCxnSpPr>
            <a:cxnSpLocks/>
          </p:cNvCxnSpPr>
          <p:nvPr userDrawn="1"/>
        </p:nvCxnSpPr>
        <p:spPr>
          <a:xfrm>
            <a:off x="447675" y="3068638"/>
            <a:ext cx="3598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41"/>
          <p:cNvCxnSpPr>
            <a:cxnSpLocks/>
          </p:cNvCxnSpPr>
          <p:nvPr userDrawn="1"/>
        </p:nvCxnSpPr>
        <p:spPr>
          <a:xfrm>
            <a:off x="4298950" y="3068638"/>
            <a:ext cx="3598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45"/>
          <p:cNvCxnSpPr>
            <a:cxnSpLocks/>
          </p:cNvCxnSpPr>
          <p:nvPr userDrawn="1"/>
        </p:nvCxnSpPr>
        <p:spPr>
          <a:xfrm>
            <a:off x="8150225" y="3068638"/>
            <a:ext cx="3587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59"/>
          <p:cNvSpPr/>
          <p:nvPr userDrawn="1"/>
        </p:nvSpPr>
        <p:spPr>
          <a:xfrm>
            <a:off x="447675" y="1092200"/>
            <a:ext cx="47625" cy="1400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9" name="Rectangle 61"/>
          <p:cNvSpPr/>
          <p:nvPr userDrawn="1"/>
        </p:nvSpPr>
        <p:spPr>
          <a:xfrm>
            <a:off x="4297363" y="1092200"/>
            <a:ext cx="49212" cy="1400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Rectangle 63"/>
          <p:cNvSpPr/>
          <p:nvPr userDrawn="1"/>
        </p:nvSpPr>
        <p:spPr>
          <a:xfrm>
            <a:off x="8150225" y="1092200"/>
            <a:ext cx="47625" cy="14001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5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68620"/>
            <a:ext cx="9763125" cy="609398"/>
          </a:xfrm>
        </p:spPr>
        <p:txBody>
          <a:bodyPr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6240" y="6060358"/>
            <a:ext cx="3596288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66"/>
          </p:nvPr>
        </p:nvSpPr>
        <p:spPr>
          <a:xfrm>
            <a:off x="447676" y="2747012"/>
            <a:ext cx="3597123" cy="32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4297666" y="6060358"/>
            <a:ext cx="3596288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9"/>
          </p:nvPr>
        </p:nvSpPr>
        <p:spPr>
          <a:xfrm>
            <a:off x="4299102" y="2747012"/>
            <a:ext cx="3597123" cy="32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8148638" y="6060358"/>
            <a:ext cx="3585330" cy="114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72"/>
          </p:nvPr>
        </p:nvSpPr>
        <p:spPr>
          <a:xfrm>
            <a:off x="8150075" y="2747012"/>
            <a:ext cx="3586162" cy="32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Content Placeholder 9"/>
          <p:cNvSpPr>
            <a:spLocks noGrp="1"/>
          </p:cNvSpPr>
          <p:nvPr>
            <p:ph sz="quarter" idx="84"/>
          </p:nvPr>
        </p:nvSpPr>
        <p:spPr>
          <a:xfrm>
            <a:off x="447676" y="3142464"/>
            <a:ext cx="3596400" cy="2736000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ru-RU" dirty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5" name="Content Placeholder 9"/>
          <p:cNvSpPr>
            <a:spLocks noGrp="1"/>
          </p:cNvSpPr>
          <p:nvPr>
            <p:ph sz="quarter" idx="85"/>
          </p:nvPr>
        </p:nvSpPr>
        <p:spPr>
          <a:xfrm>
            <a:off x="4299102" y="3142464"/>
            <a:ext cx="3596400" cy="2736000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ru-RU" dirty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Content Placeholder 9"/>
          <p:cNvSpPr>
            <a:spLocks noGrp="1"/>
          </p:cNvSpPr>
          <p:nvPr>
            <p:ph sz="quarter" idx="86"/>
          </p:nvPr>
        </p:nvSpPr>
        <p:spPr>
          <a:xfrm>
            <a:off x="8150075" y="3142464"/>
            <a:ext cx="3596400" cy="2736000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ru-RU" dirty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2" name="Текст 5"/>
          <p:cNvSpPr>
            <a:spLocks noGrp="1"/>
          </p:cNvSpPr>
          <p:nvPr>
            <p:ph type="body" sz="quarter" idx="12"/>
          </p:nvPr>
        </p:nvSpPr>
        <p:spPr>
          <a:xfrm>
            <a:off x="481324" y="1089850"/>
            <a:ext cx="3546000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5"/>
          <p:cNvSpPr>
            <a:spLocks noGrp="1"/>
          </p:cNvSpPr>
          <p:nvPr>
            <p:ph type="body" sz="quarter" idx="87"/>
          </p:nvPr>
        </p:nvSpPr>
        <p:spPr>
          <a:xfrm>
            <a:off x="4350225" y="1095575"/>
            <a:ext cx="3546000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5"/>
          <p:cNvSpPr>
            <a:spLocks noGrp="1"/>
          </p:cNvSpPr>
          <p:nvPr>
            <p:ph type="body" sz="quarter" idx="88"/>
          </p:nvPr>
        </p:nvSpPr>
        <p:spPr>
          <a:xfrm>
            <a:off x="8188800" y="1107238"/>
            <a:ext cx="3546000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8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9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19216-E09B-4A78-BA47-988E5CF900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/>
          <p:nvPr userDrawn="1"/>
        </p:nvSpPr>
        <p:spPr>
          <a:xfrm rot="5400000">
            <a:off x="-53181" y="1156494"/>
            <a:ext cx="909637" cy="803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6" name="Rectangle 22"/>
          <p:cNvSpPr/>
          <p:nvPr userDrawn="1"/>
        </p:nvSpPr>
        <p:spPr>
          <a:xfrm rot="5400000">
            <a:off x="6042026" y="-3230563"/>
            <a:ext cx="455612" cy="109331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7" name="Rectangle 25"/>
          <p:cNvSpPr/>
          <p:nvPr userDrawn="1"/>
        </p:nvSpPr>
        <p:spPr>
          <a:xfrm rot="5400000">
            <a:off x="11740356" y="2459832"/>
            <a:ext cx="454025" cy="461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8" name="Graphic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71488"/>
            <a:ext cx="1519237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245" y="3084920"/>
            <a:ext cx="9360000" cy="1387046"/>
          </a:xfrm>
        </p:spPr>
        <p:txBody>
          <a:bodyPr rtlCol="0" anchor="t">
            <a:normAutofit/>
          </a:bodyPr>
          <a:lstStyle>
            <a:lvl1pPr>
              <a:defRPr lang="en-US" sz="4800" dirty="0"/>
            </a:lvl1pPr>
          </a:lstStyle>
          <a:p>
            <a:pPr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0245" y="4766015"/>
            <a:ext cx="6603555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70245" y="5226351"/>
            <a:ext cx="6603555" cy="2154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/>
          <p:nvPr userDrawn="1"/>
        </p:nvSpPr>
        <p:spPr>
          <a:xfrm rot="5400000">
            <a:off x="-227012" y="684212"/>
            <a:ext cx="3194050" cy="2740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/>
          <p:nvPr/>
        </p:nvSpPr>
        <p:spPr>
          <a:xfrm rot="5400000">
            <a:off x="6397626" y="6396037"/>
            <a:ext cx="461962" cy="461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8" name="Rectangle 14"/>
          <p:cNvSpPr/>
          <p:nvPr userDrawn="1"/>
        </p:nvSpPr>
        <p:spPr>
          <a:xfrm rot="5400000">
            <a:off x="4802188" y="4800600"/>
            <a:ext cx="452438" cy="27384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9" name="Graphic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207625" y="471488"/>
            <a:ext cx="1519238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921430" y="959277"/>
            <a:ext cx="4566225" cy="5436560"/>
          </a:xfrm>
          <a:custGeom>
            <a:avLst/>
            <a:gdLst>
              <a:gd name="connsiteX0" fmla="*/ 0 w 4566225"/>
              <a:gd name="connsiteY0" fmla="*/ 0 h 5436560"/>
              <a:gd name="connsiteX1" fmla="*/ 4566225 w 4566225"/>
              <a:gd name="connsiteY1" fmla="*/ 0 h 5436560"/>
              <a:gd name="connsiteX2" fmla="*/ 4566225 w 4566225"/>
              <a:gd name="connsiteY2" fmla="*/ 4983861 h 5436560"/>
              <a:gd name="connsiteX3" fmla="*/ 2738235 w 4566225"/>
              <a:gd name="connsiteY3" fmla="*/ 4983861 h 5436560"/>
              <a:gd name="connsiteX4" fmla="*/ 2738235 w 4566225"/>
              <a:gd name="connsiteY4" fmla="*/ 5436560 h 5436560"/>
              <a:gd name="connsiteX5" fmla="*/ 0 w 4566225"/>
              <a:gd name="connsiteY5" fmla="*/ 5436560 h 543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6225" h="5436560">
                <a:moveTo>
                  <a:pt x="0" y="0"/>
                </a:moveTo>
                <a:lnTo>
                  <a:pt x="4566225" y="0"/>
                </a:lnTo>
                <a:lnTo>
                  <a:pt x="4566225" y="4983861"/>
                </a:lnTo>
                <a:lnTo>
                  <a:pt x="2738235" y="4983861"/>
                </a:lnTo>
                <a:lnTo>
                  <a:pt x="2738235" y="5436560"/>
                </a:lnTo>
                <a:lnTo>
                  <a:pt x="0" y="54365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6397990" y="1208828"/>
            <a:ext cx="5336810" cy="1439497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6448479" y="2942374"/>
            <a:ext cx="5283939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448480" y="3420490"/>
            <a:ext cx="5283938" cy="2154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Контакты (3 пол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4"/>
          <p:cNvCxnSpPr>
            <a:cxnSpLocks/>
          </p:cNvCxnSpPr>
          <p:nvPr userDrawn="1"/>
        </p:nvCxnSpPr>
        <p:spPr>
          <a:xfrm>
            <a:off x="463550" y="5438775"/>
            <a:ext cx="3438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/>
          <p:cNvCxnSpPr>
            <a:cxnSpLocks/>
          </p:cNvCxnSpPr>
          <p:nvPr userDrawn="1"/>
        </p:nvCxnSpPr>
        <p:spPr>
          <a:xfrm>
            <a:off x="463550" y="4621213"/>
            <a:ext cx="3438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14"/>
          <p:cNvGrpSpPr>
            <a:grpSpLocks/>
          </p:cNvGrpSpPr>
          <p:nvPr userDrawn="1"/>
        </p:nvGrpSpPr>
        <p:grpSpPr bwMode="auto">
          <a:xfrm>
            <a:off x="0" y="6669088"/>
            <a:ext cx="12192000" cy="188912"/>
            <a:chOff x="1" y="6669086"/>
            <a:chExt cx="12191800" cy="188913"/>
          </a:xfrm>
        </p:grpSpPr>
        <p:sp>
          <p:nvSpPr>
            <p:cNvPr id="8" name="Rectangle 17"/>
            <p:cNvSpPr/>
            <p:nvPr userDrawn="1"/>
          </p:nvSpPr>
          <p:spPr>
            <a:xfrm>
              <a:off x="10070936" y="6669086"/>
              <a:ext cx="2120865" cy="1889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9" name="Rectangle 18"/>
            <p:cNvSpPr/>
            <p:nvPr userDrawn="1"/>
          </p:nvSpPr>
          <p:spPr>
            <a:xfrm>
              <a:off x="1" y="6669086"/>
              <a:ext cx="6230836" cy="188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0" name="Rectangle 19"/>
            <p:cNvSpPr/>
            <p:nvPr userDrawn="1"/>
          </p:nvSpPr>
          <p:spPr>
            <a:xfrm>
              <a:off x="6230837" y="6669086"/>
              <a:ext cx="3840099" cy="188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</a:endParaRPr>
            </a:p>
          </p:txBody>
        </p:sp>
      </p:grpSp>
      <p:sp>
        <p:nvSpPr>
          <p:cNvPr id="11" name="Graphic 20"/>
          <p:cNvSpPr/>
          <p:nvPr/>
        </p:nvSpPr>
        <p:spPr>
          <a:xfrm>
            <a:off x="536575" y="4043363"/>
            <a:ext cx="211138" cy="333375"/>
          </a:xfrm>
          <a:custGeom>
            <a:avLst/>
            <a:gdLst>
              <a:gd name="connsiteX0" fmla="*/ 0 w 212003"/>
              <a:gd name="connsiteY0" fmla="*/ 0 h 333405"/>
              <a:gd name="connsiteX1" fmla="*/ 0 w 212003"/>
              <a:gd name="connsiteY1" fmla="*/ 333405 h 333405"/>
              <a:gd name="connsiteX2" fmla="*/ 212003 w 212003"/>
              <a:gd name="connsiteY2" fmla="*/ 333405 h 333405"/>
              <a:gd name="connsiteX3" fmla="*/ 212003 w 212003"/>
              <a:gd name="connsiteY3" fmla="*/ 0 h 333405"/>
              <a:gd name="connsiteX4" fmla="*/ 0 w 212003"/>
              <a:gd name="connsiteY4" fmla="*/ 0 h 333405"/>
              <a:gd name="connsiteX5" fmla="*/ 187843 w 212003"/>
              <a:gd name="connsiteY5" fmla="*/ 24160 h 333405"/>
              <a:gd name="connsiteX6" fmla="*/ 187843 w 212003"/>
              <a:gd name="connsiteY6" fmla="*/ 246007 h 333405"/>
              <a:gd name="connsiteX7" fmla="*/ 24160 w 212003"/>
              <a:gd name="connsiteY7" fmla="*/ 246007 h 333405"/>
              <a:gd name="connsiteX8" fmla="*/ 24160 w 212003"/>
              <a:gd name="connsiteY8" fmla="*/ 24160 h 333405"/>
              <a:gd name="connsiteX9" fmla="*/ 187843 w 212003"/>
              <a:gd name="connsiteY9" fmla="*/ 24160 h 333405"/>
              <a:gd name="connsiteX10" fmla="*/ 24160 w 212003"/>
              <a:gd name="connsiteY10" fmla="*/ 309245 h 333405"/>
              <a:gd name="connsiteX11" fmla="*/ 24160 w 212003"/>
              <a:gd name="connsiteY11" fmla="*/ 270167 h 333405"/>
              <a:gd name="connsiteX12" fmla="*/ 187843 w 212003"/>
              <a:gd name="connsiteY12" fmla="*/ 270167 h 333405"/>
              <a:gd name="connsiteX13" fmla="*/ 187843 w 212003"/>
              <a:gd name="connsiteY13" fmla="*/ 309245 h 333405"/>
              <a:gd name="connsiteX14" fmla="*/ 24160 w 212003"/>
              <a:gd name="connsiteY14" fmla="*/ 309245 h 33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2003" h="333405">
                <a:moveTo>
                  <a:pt x="0" y="0"/>
                </a:moveTo>
                <a:lnTo>
                  <a:pt x="0" y="333405"/>
                </a:lnTo>
                <a:lnTo>
                  <a:pt x="212003" y="333405"/>
                </a:lnTo>
                <a:lnTo>
                  <a:pt x="212003" y="0"/>
                </a:lnTo>
                <a:lnTo>
                  <a:pt x="0" y="0"/>
                </a:lnTo>
                <a:close/>
                <a:moveTo>
                  <a:pt x="187843" y="24160"/>
                </a:moveTo>
                <a:lnTo>
                  <a:pt x="187843" y="246007"/>
                </a:lnTo>
                <a:lnTo>
                  <a:pt x="24160" y="246007"/>
                </a:lnTo>
                <a:lnTo>
                  <a:pt x="24160" y="24160"/>
                </a:lnTo>
                <a:lnTo>
                  <a:pt x="187843" y="24160"/>
                </a:lnTo>
                <a:close/>
                <a:moveTo>
                  <a:pt x="24160" y="309245"/>
                </a:moveTo>
                <a:lnTo>
                  <a:pt x="24160" y="270167"/>
                </a:lnTo>
                <a:lnTo>
                  <a:pt x="187843" y="270167"/>
                </a:lnTo>
                <a:lnTo>
                  <a:pt x="187843" y="309245"/>
                </a:lnTo>
                <a:lnTo>
                  <a:pt x="24160" y="309245"/>
                </a:lnTo>
                <a:close/>
              </a:path>
            </a:pathLst>
          </a:custGeom>
          <a:solidFill>
            <a:srgbClr val="000000"/>
          </a:solidFill>
          <a:ln w="597" cap="flat">
            <a:noFill/>
            <a:prstDash val="solid"/>
            <a:miter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2" name="Graphic 21"/>
          <p:cNvSpPr/>
          <p:nvPr/>
        </p:nvSpPr>
        <p:spPr>
          <a:xfrm>
            <a:off x="460375" y="4908550"/>
            <a:ext cx="330200" cy="230188"/>
          </a:xfrm>
          <a:custGeom>
            <a:avLst/>
            <a:gdLst>
              <a:gd name="connsiteX0" fmla="*/ 0 w 330330"/>
              <a:gd name="connsiteY0" fmla="*/ 0 h 229519"/>
              <a:gd name="connsiteX1" fmla="*/ 0 w 330330"/>
              <a:gd name="connsiteY1" fmla="*/ 229519 h 229519"/>
              <a:gd name="connsiteX2" fmla="*/ 330331 w 330330"/>
              <a:gd name="connsiteY2" fmla="*/ 229519 h 229519"/>
              <a:gd name="connsiteX3" fmla="*/ 330331 w 330330"/>
              <a:gd name="connsiteY3" fmla="*/ 0 h 229519"/>
              <a:gd name="connsiteX4" fmla="*/ 0 w 330330"/>
              <a:gd name="connsiteY4" fmla="*/ 0 h 229519"/>
              <a:gd name="connsiteX5" fmla="*/ 289017 w 330330"/>
              <a:gd name="connsiteY5" fmla="*/ 24160 h 229519"/>
              <a:gd name="connsiteX6" fmla="*/ 164954 w 330330"/>
              <a:gd name="connsiteY6" fmla="*/ 147919 h 229519"/>
              <a:gd name="connsiteX7" fmla="*/ 41254 w 330330"/>
              <a:gd name="connsiteY7" fmla="*/ 24160 h 229519"/>
              <a:gd name="connsiteX8" fmla="*/ 289017 w 330330"/>
              <a:gd name="connsiteY8" fmla="*/ 24160 h 229519"/>
              <a:gd name="connsiteX9" fmla="*/ 24160 w 330330"/>
              <a:gd name="connsiteY9" fmla="*/ 205359 h 229519"/>
              <a:gd name="connsiteX10" fmla="*/ 24160 w 330330"/>
              <a:gd name="connsiteY10" fmla="*/ 41253 h 229519"/>
              <a:gd name="connsiteX11" fmla="*/ 164954 w 330330"/>
              <a:gd name="connsiteY11" fmla="*/ 182045 h 229519"/>
              <a:gd name="connsiteX12" fmla="*/ 306170 w 330330"/>
              <a:gd name="connsiteY12" fmla="*/ 41193 h 229519"/>
              <a:gd name="connsiteX13" fmla="*/ 306170 w 330330"/>
              <a:gd name="connsiteY13" fmla="*/ 205359 h 229519"/>
              <a:gd name="connsiteX14" fmla="*/ 24160 w 330330"/>
              <a:gd name="connsiteY14" fmla="*/ 205359 h 22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0330" h="229519">
                <a:moveTo>
                  <a:pt x="0" y="0"/>
                </a:moveTo>
                <a:lnTo>
                  <a:pt x="0" y="229519"/>
                </a:lnTo>
                <a:lnTo>
                  <a:pt x="330331" y="229519"/>
                </a:lnTo>
                <a:lnTo>
                  <a:pt x="330331" y="0"/>
                </a:lnTo>
                <a:lnTo>
                  <a:pt x="0" y="0"/>
                </a:lnTo>
                <a:close/>
                <a:moveTo>
                  <a:pt x="289017" y="24160"/>
                </a:moveTo>
                <a:lnTo>
                  <a:pt x="164954" y="147919"/>
                </a:lnTo>
                <a:lnTo>
                  <a:pt x="41254" y="24160"/>
                </a:lnTo>
                <a:lnTo>
                  <a:pt x="289017" y="24160"/>
                </a:lnTo>
                <a:close/>
                <a:moveTo>
                  <a:pt x="24160" y="205359"/>
                </a:moveTo>
                <a:lnTo>
                  <a:pt x="24160" y="41253"/>
                </a:lnTo>
                <a:lnTo>
                  <a:pt x="164954" y="182045"/>
                </a:lnTo>
                <a:lnTo>
                  <a:pt x="306170" y="41193"/>
                </a:lnTo>
                <a:lnTo>
                  <a:pt x="306170" y="205359"/>
                </a:lnTo>
                <a:lnTo>
                  <a:pt x="24160" y="205359"/>
                </a:lnTo>
                <a:close/>
              </a:path>
            </a:pathLst>
          </a:custGeom>
          <a:solidFill>
            <a:srgbClr val="000000"/>
          </a:solidFill>
          <a:ln w="592" cap="flat">
            <a:noFill/>
            <a:prstDash val="solid"/>
            <a:miter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grpSp>
        <p:nvGrpSpPr>
          <p:cNvPr id="13" name="Graphic 22"/>
          <p:cNvGrpSpPr>
            <a:grpSpLocks/>
          </p:cNvGrpSpPr>
          <p:nvPr/>
        </p:nvGrpSpPr>
        <p:grpSpPr bwMode="auto">
          <a:xfrm>
            <a:off x="463550" y="5626100"/>
            <a:ext cx="323850" cy="287338"/>
            <a:chOff x="464332" y="5626540"/>
            <a:chExt cx="323744" cy="286898"/>
          </a:xfrm>
        </p:grpSpPr>
        <p:sp>
          <p:nvSpPr>
            <p:cNvPr id="14" name="Полилиния: фигура 4"/>
            <p:cNvSpPr/>
            <p:nvPr/>
          </p:nvSpPr>
          <p:spPr>
            <a:xfrm>
              <a:off x="464332" y="5626540"/>
              <a:ext cx="323744" cy="286898"/>
            </a:xfrm>
            <a:custGeom>
              <a:avLst/>
              <a:gdLst>
                <a:gd name="connsiteX0" fmla="*/ 0 w 323925"/>
                <a:gd name="connsiteY0" fmla="*/ 0 h 286596"/>
                <a:gd name="connsiteX1" fmla="*/ 0 w 323925"/>
                <a:gd name="connsiteY1" fmla="*/ 286596 h 286596"/>
                <a:gd name="connsiteX2" fmla="*/ 323925 w 323925"/>
                <a:gd name="connsiteY2" fmla="*/ 286596 h 286596"/>
                <a:gd name="connsiteX3" fmla="*/ 323925 w 323925"/>
                <a:gd name="connsiteY3" fmla="*/ 0 h 286596"/>
                <a:gd name="connsiteX4" fmla="*/ 0 w 323925"/>
                <a:gd name="connsiteY4" fmla="*/ 0 h 286596"/>
                <a:gd name="connsiteX5" fmla="*/ 299765 w 323925"/>
                <a:gd name="connsiteY5" fmla="*/ 24160 h 286596"/>
                <a:gd name="connsiteX6" fmla="*/ 299765 w 323925"/>
                <a:gd name="connsiteY6" fmla="*/ 71272 h 286596"/>
                <a:gd name="connsiteX7" fmla="*/ 24160 w 323925"/>
                <a:gd name="connsiteY7" fmla="*/ 71272 h 286596"/>
                <a:gd name="connsiteX8" fmla="*/ 24160 w 323925"/>
                <a:gd name="connsiteY8" fmla="*/ 24160 h 286596"/>
                <a:gd name="connsiteX9" fmla="*/ 299765 w 323925"/>
                <a:gd name="connsiteY9" fmla="*/ 24160 h 286596"/>
                <a:gd name="connsiteX10" fmla="*/ 24160 w 323925"/>
                <a:gd name="connsiteY10" fmla="*/ 262436 h 286596"/>
                <a:gd name="connsiteX11" fmla="*/ 24160 w 323925"/>
                <a:gd name="connsiteY11" fmla="*/ 95431 h 286596"/>
                <a:gd name="connsiteX12" fmla="*/ 299765 w 323925"/>
                <a:gd name="connsiteY12" fmla="*/ 95431 h 286596"/>
                <a:gd name="connsiteX13" fmla="*/ 299765 w 323925"/>
                <a:gd name="connsiteY13" fmla="*/ 262436 h 286596"/>
                <a:gd name="connsiteX14" fmla="*/ 24160 w 323925"/>
                <a:gd name="connsiteY14" fmla="*/ 262436 h 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925" h="286596">
                  <a:moveTo>
                    <a:pt x="0" y="0"/>
                  </a:moveTo>
                  <a:lnTo>
                    <a:pt x="0" y="286596"/>
                  </a:lnTo>
                  <a:lnTo>
                    <a:pt x="323925" y="286596"/>
                  </a:lnTo>
                  <a:lnTo>
                    <a:pt x="323925" y="0"/>
                  </a:lnTo>
                  <a:lnTo>
                    <a:pt x="0" y="0"/>
                  </a:lnTo>
                  <a:close/>
                  <a:moveTo>
                    <a:pt x="299765" y="24160"/>
                  </a:moveTo>
                  <a:lnTo>
                    <a:pt x="299765" y="71272"/>
                  </a:lnTo>
                  <a:lnTo>
                    <a:pt x="24160" y="71272"/>
                  </a:lnTo>
                  <a:lnTo>
                    <a:pt x="24160" y="24160"/>
                  </a:lnTo>
                  <a:lnTo>
                    <a:pt x="299765" y="24160"/>
                  </a:lnTo>
                  <a:close/>
                  <a:moveTo>
                    <a:pt x="24160" y="262436"/>
                  </a:moveTo>
                  <a:lnTo>
                    <a:pt x="24160" y="95431"/>
                  </a:lnTo>
                  <a:lnTo>
                    <a:pt x="299765" y="95431"/>
                  </a:lnTo>
                  <a:lnTo>
                    <a:pt x="299765" y="262436"/>
                  </a:lnTo>
                  <a:lnTo>
                    <a:pt x="24160" y="262436"/>
                  </a:lnTo>
                  <a:close/>
                </a:path>
              </a:pathLst>
            </a:custGeom>
            <a:solidFill>
              <a:srgbClr val="000000"/>
            </a:solidFill>
            <a:ln w="586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5" name="Полилиния: фигура 5"/>
            <p:cNvSpPr/>
            <p:nvPr/>
          </p:nvSpPr>
          <p:spPr>
            <a:xfrm>
              <a:off x="507181" y="5661412"/>
              <a:ext cx="23804" cy="23777"/>
            </a:xfrm>
            <a:custGeom>
              <a:avLst/>
              <a:gdLst>
                <a:gd name="connsiteX0" fmla="*/ 23918 w 23918"/>
                <a:gd name="connsiteY0" fmla="*/ 11959 h 23918"/>
                <a:gd name="connsiteX1" fmla="*/ 11959 w 23918"/>
                <a:gd name="connsiteY1" fmla="*/ 23918 h 23918"/>
                <a:gd name="connsiteX2" fmla="*/ 0 w 23918"/>
                <a:gd name="connsiteY2" fmla="*/ 11959 h 23918"/>
                <a:gd name="connsiteX3" fmla="*/ 11959 w 23918"/>
                <a:gd name="connsiteY3" fmla="*/ 0 h 23918"/>
                <a:gd name="connsiteX4" fmla="*/ 23918 w 23918"/>
                <a:gd name="connsiteY4" fmla="*/ 11959 h 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8" h="23918">
                  <a:moveTo>
                    <a:pt x="23918" y="11959"/>
                  </a:moveTo>
                  <a:cubicBezTo>
                    <a:pt x="23918" y="18564"/>
                    <a:pt x="18564" y="23918"/>
                    <a:pt x="11959" y="23918"/>
                  </a:cubicBezTo>
                  <a:cubicBezTo>
                    <a:pt x="5354" y="23918"/>
                    <a:pt x="0" y="18564"/>
                    <a:pt x="0" y="11959"/>
                  </a:cubicBezTo>
                  <a:cubicBezTo>
                    <a:pt x="0" y="5354"/>
                    <a:pt x="5354" y="0"/>
                    <a:pt x="11959" y="0"/>
                  </a:cubicBezTo>
                  <a:cubicBezTo>
                    <a:pt x="18564" y="0"/>
                    <a:pt x="23918" y="5354"/>
                    <a:pt x="23918" y="11959"/>
                  </a:cubicBezTo>
                  <a:close/>
                </a:path>
              </a:pathLst>
            </a:custGeom>
            <a:solidFill>
              <a:srgbClr val="000000"/>
            </a:solidFill>
            <a:ln w="586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6"/>
            <p:cNvSpPr/>
            <p:nvPr/>
          </p:nvSpPr>
          <p:spPr>
            <a:xfrm>
              <a:off x="554790" y="5661412"/>
              <a:ext cx="23804" cy="23777"/>
            </a:xfrm>
            <a:custGeom>
              <a:avLst/>
              <a:gdLst>
                <a:gd name="connsiteX0" fmla="*/ 23918 w 23918"/>
                <a:gd name="connsiteY0" fmla="*/ 11959 h 23918"/>
                <a:gd name="connsiteX1" fmla="*/ 11959 w 23918"/>
                <a:gd name="connsiteY1" fmla="*/ 23918 h 23918"/>
                <a:gd name="connsiteX2" fmla="*/ 0 w 23918"/>
                <a:gd name="connsiteY2" fmla="*/ 11959 h 23918"/>
                <a:gd name="connsiteX3" fmla="*/ 11959 w 23918"/>
                <a:gd name="connsiteY3" fmla="*/ 0 h 23918"/>
                <a:gd name="connsiteX4" fmla="*/ 23918 w 23918"/>
                <a:gd name="connsiteY4" fmla="*/ 11959 h 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8" h="23918">
                  <a:moveTo>
                    <a:pt x="23918" y="11959"/>
                  </a:moveTo>
                  <a:cubicBezTo>
                    <a:pt x="23918" y="18564"/>
                    <a:pt x="18564" y="23918"/>
                    <a:pt x="11959" y="23918"/>
                  </a:cubicBezTo>
                  <a:cubicBezTo>
                    <a:pt x="5354" y="23918"/>
                    <a:pt x="0" y="18564"/>
                    <a:pt x="0" y="11959"/>
                  </a:cubicBezTo>
                  <a:cubicBezTo>
                    <a:pt x="0" y="5354"/>
                    <a:pt x="5354" y="0"/>
                    <a:pt x="11959" y="0"/>
                  </a:cubicBezTo>
                  <a:cubicBezTo>
                    <a:pt x="18564" y="0"/>
                    <a:pt x="23918" y="5354"/>
                    <a:pt x="23918" y="11959"/>
                  </a:cubicBezTo>
                  <a:close/>
                </a:path>
              </a:pathLst>
            </a:custGeom>
            <a:solidFill>
              <a:srgbClr val="000000"/>
            </a:solidFill>
            <a:ln w="586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7"/>
            <p:cNvSpPr/>
            <p:nvPr/>
          </p:nvSpPr>
          <p:spPr>
            <a:xfrm>
              <a:off x="602400" y="5661412"/>
              <a:ext cx="23804" cy="23777"/>
            </a:xfrm>
            <a:custGeom>
              <a:avLst/>
              <a:gdLst>
                <a:gd name="connsiteX0" fmla="*/ 23918 w 23918"/>
                <a:gd name="connsiteY0" fmla="*/ 11959 h 23918"/>
                <a:gd name="connsiteX1" fmla="*/ 11959 w 23918"/>
                <a:gd name="connsiteY1" fmla="*/ 23918 h 23918"/>
                <a:gd name="connsiteX2" fmla="*/ 0 w 23918"/>
                <a:gd name="connsiteY2" fmla="*/ 11959 h 23918"/>
                <a:gd name="connsiteX3" fmla="*/ 11959 w 23918"/>
                <a:gd name="connsiteY3" fmla="*/ 0 h 23918"/>
                <a:gd name="connsiteX4" fmla="*/ 23918 w 23918"/>
                <a:gd name="connsiteY4" fmla="*/ 11959 h 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8" h="23918">
                  <a:moveTo>
                    <a:pt x="23918" y="11959"/>
                  </a:moveTo>
                  <a:cubicBezTo>
                    <a:pt x="23918" y="18564"/>
                    <a:pt x="18564" y="23918"/>
                    <a:pt x="11959" y="23918"/>
                  </a:cubicBezTo>
                  <a:cubicBezTo>
                    <a:pt x="5354" y="23918"/>
                    <a:pt x="0" y="18564"/>
                    <a:pt x="0" y="11959"/>
                  </a:cubicBezTo>
                  <a:cubicBezTo>
                    <a:pt x="0" y="5354"/>
                    <a:pt x="5354" y="0"/>
                    <a:pt x="11959" y="0"/>
                  </a:cubicBezTo>
                  <a:cubicBezTo>
                    <a:pt x="18564" y="0"/>
                    <a:pt x="23918" y="5354"/>
                    <a:pt x="23918" y="11959"/>
                  </a:cubicBezTo>
                  <a:close/>
                </a:path>
              </a:pathLst>
            </a:custGeom>
            <a:solidFill>
              <a:srgbClr val="000000"/>
            </a:solidFill>
            <a:ln w="586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pic>
        <p:nvPicPr>
          <p:cNvPr id="18" name="Graphic 1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ubtitle 2"/>
          <p:cNvSpPr>
            <a:spLocks noGrp="1"/>
          </p:cNvSpPr>
          <p:nvPr>
            <p:ph type="subTitle" idx="1"/>
          </p:nvPr>
        </p:nvSpPr>
        <p:spPr>
          <a:xfrm>
            <a:off x="1069938" y="4086126"/>
            <a:ext cx="2831841" cy="24622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69937" y="4889364"/>
            <a:ext cx="2831841" cy="24622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smtClean="0">
                <a:solidFill>
                  <a:schemeClr val="tx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9937" y="5667217"/>
            <a:ext cx="2831841" cy="24622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smtClean="0">
                <a:solidFill>
                  <a:schemeClr val="tx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Контакты (5 поле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473075" y="4621213"/>
            <a:ext cx="47450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/>
          <p:cNvCxnSpPr>
            <a:cxnSpLocks/>
          </p:cNvCxnSpPr>
          <p:nvPr userDrawn="1"/>
        </p:nvCxnSpPr>
        <p:spPr>
          <a:xfrm>
            <a:off x="473075" y="5438775"/>
            <a:ext cx="47450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4"/>
          <p:cNvCxnSpPr>
            <a:cxnSpLocks/>
          </p:cNvCxnSpPr>
          <p:nvPr userDrawn="1"/>
        </p:nvCxnSpPr>
        <p:spPr>
          <a:xfrm>
            <a:off x="473075" y="3036888"/>
            <a:ext cx="47450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/>
          <p:cNvCxnSpPr>
            <a:cxnSpLocks/>
          </p:cNvCxnSpPr>
          <p:nvPr userDrawn="1"/>
        </p:nvCxnSpPr>
        <p:spPr>
          <a:xfrm>
            <a:off x="473075" y="3803650"/>
            <a:ext cx="47450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aphic 44"/>
          <p:cNvGrpSpPr>
            <a:grpSpLocks/>
          </p:cNvGrpSpPr>
          <p:nvPr/>
        </p:nvGrpSpPr>
        <p:grpSpPr bwMode="auto">
          <a:xfrm>
            <a:off x="485775" y="2460625"/>
            <a:ext cx="293688" cy="334963"/>
            <a:chOff x="485030" y="2459918"/>
            <a:chExt cx="294965" cy="336457"/>
          </a:xfrm>
        </p:grpSpPr>
        <p:sp>
          <p:nvSpPr>
            <p:cNvPr id="12" name="Полилиния: фигура 3"/>
            <p:cNvSpPr/>
            <p:nvPr/>
          </p:nvSpPr>
          <p:spPr>
            <a:xfrm>
              <a:off x="532862" y="2459918"/>
              <a:ext cx="199301" cy="184971"/>
            </a:xfrm>
            <a:custGeom>
              <a:avLst/>
              <a:gdLst>
                <a:gd name="connsiteX0" fmla="*/ 99143 w 198285"/>
                <a:gd name="connsiteY0" fmla="*/ 24831 h 184865"/>
                <a:gd name="connsiteX1" fmla="*/ 150412 w 198285"/>
                <a:gd name="connsiteY1" fmla="*/ 44633 h 184865"/>
                <a:gd name="connsiteX2" fmla="*/ 171652 w 198285"/>
                <a:gd name="connsiteY2" fmla="*/ 92433 h 184865"/>
                <a:gd name="connsiteX3" fmla="*/ 150412 w 198285"/>
                <a:gd name="connsiteY3" fmla="*/ 140232 h 184865"/>
                <a:gd name="connsiteX4" fmla="*/ 99143 w 198285"/>
                <a:gd name="connsiteY4" fmla="*/ 160034 h 184865"/>
                <a:gd name="connsiteX5" fmla="*/ 47874 w 198285"/>
                <a:gd name="connsiteY5" fmla="*/ 140232 h 184865"/>
                <a:gd name="connsiteX6" fmla="*/ 26633 w 198285"/>
                <a:gd name="connsiteY6" fmla="*/ 92433 h 184865"/>
                <a:gd name="connsiteX7" fmla="*/ 47874 w 198285"/>
                <a:gd name="connsiteY7" fmla="*/ 44633 h 184865"/>
                <a:gd name="connsiteX8" fmla="*/ 99143 w 198285"/>
                <a:gd name="connsiteY8" fmla="*/ 24831 h 184865"/>
                <a:gd name="connsiteX9" fmla="*/ 99143 w 198285"/>
                <a:gd name="connsiteY9" fmla="*/ 0 h 184865"/>
                <a:gd name="connsiteX10" fmla="*/ 0 w 198285"/>
                <a:gd name="connsiteY10" fmla="*/ 92433 h 184865"/>
                <a:gd name="connsiteX11" fmla="*/ 99143 w 198285"/>
                <a:gd name="connsiteY11" fmla="*/ 184865 h 184865"/>
                <a:gd name="connsiteX12" fmla="*/ 198286 w 198285"/>
                <a:gd name="connsiteY12" fmla="*/ 92433 h 184865"/>
                <a:gd name="connsiteX13" fmla="*/ 99143 w 198285"/>
                <a:gd name="connsiteY13" fmla="*/ 0 h 184865"/>
                <a:gd name="connsiteX14" fmla="*/ 99143 w 198285"/>
                <a:gd name="connsiteY14" fmla="*/ 0 h 18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285" h="184865">
                  <a:moveTo>
                    <a:pt x="99143" y="24831"/>
                  </a:moveTo>
                  <a:cubicBezTo>
                    <a:pt x="118519" y="24831"/>
                    <a:pt x="136696" y="31845"/>
                    <a:pt x="150412" y="44633"/>
                  </a:cubicBezTo>
                  <a:cubicBezTo>
                    <a:pt x="164128" y="57421"/>
                    <a:pt x="171652" y="74368"/>
                    <a:pt x="171652" y="92433"/>
                  </a:cubicBezTo>
                  <a:cubicBezTo>
                    <a:pt x="171652" y="110497"/>
                    <a:pt x="164128" y="127444"/>
                    <a:pt x="150412" y="140232"/>
                  </a:cubicBezTo>
                  <a:cubicBezTo>
                    <a:pt x="136696" y="153020"/>
                    <a:pt x="118519" y="160034"/>
                    <a:pt x="99143" y="160034"/>
                  </a:cubicBezTo>
                  <a:cubicBezTo>
                    <a:pt x="79767" y="160034"/>
                    <a:pt x="61590" y="153020"/>
                    <a:pt x="47874" y="140232"/>
                  </a:cubicBezTo>
                  <a:cubicBezTo>
                    <a:pt x="34157" y="127444"/>
                    <a:pt x="26633" y="110497"/>
                    <a:pt x="26633" y="92433"/>
                  </a:cubicBezTo>
                  <a:cubicBezTo>
                    <a:pt x="26633" y="74368"/>
                    <a:pt x="34157" y="57421"/>
                    <a:pt x="47874" y="44633"/>
                  </a:cubicBezTo>
                  <a:cubicBezTo>
                    <a:pt x="61590" y="31845"/>
                    <a:pt x="79767" y="24831"/>
                    <a:pt x="99143" y="24831"/>
                  </a:cubicBezTo>
                  <a:moveTo>
                    <a:pt x="99143" y="0"/>
                  </a:moveTo>
                  <a:cubicBezTo>
                    <a:pt x="44411" y="0"/>
                    <a:pt x="0" y="41405"/>
                    <a:pt x="0" y="92433"/>
                  </a:cubicBezTo>
                  <a:cubicBezTo>
                    <a:pt x="0" y="143460"/>
                    <a:pt x="44411" y="184865"/>
                    <a:pt x="99143" y="184865"/>
                  </a:cubicBezTo>
                  <a:cubicBezTo>
                    <a:pt x="153875" y="184865"/>
                    <a:pt x="198286" y="143460"/>
                    <a:pt x="198286" y="92433"/>
                  </a:cubicBezTo>
                  <a:cubicBezTo>
                    <a:pt x="198286" y="41405"/>
                    <a:pt x="153941" y="0"/>
                    <a:pt x="99143" y="0"/>
                  </a:cubicBezTo>
                  <a:lnTo>
                    <a:pt x="99143" y="0"/>
                  </a:lnTo>
                  <a:close/>
                </a:path>
              </a:pathLst>
            </a:custGeom>
            <a:solidFill>
              <a:srgbClr val="000000"/>
            </a:solidFill>
            <a:ln w="64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3" name="Полилиния: фигура 4"/>
            <p:cNvSpPr/>
            <p:nvPr/>
          </p:nvSpPr>
          <p:spPr>
            <a:xfrm>
              <a:off x="485030" y="2659241"/>
              <a:ext cx="294965" cy="137134"/>
            </a:xfrm>
            <a:custGeom>
              <a:avLst/>
              <a:gdLst>
                <a:gd name="connsiteX0" fmla="*/ 147283 w 294632"/>
                <a:gd name="connsiteY0" fmla="*/ 24831 h 137314"/>
                <a:gd name="connsiteX1" fmla="*/ 232576 w 294632"/>
                <a:gd name="connsiteY1" fmla="*/ 57794 h 137314"/>
                <a:gd name="connsiteX2" fmla="*/ 265002 w 294632"/>
                <a:gd name="connsiteY2" fmla="*/ 112483 h 137314"/>
                <a:gd name="connsiteX3" fmla="*/ 29563 w 294632"/>
                <a:gd name="connsiteY3" fmla="*/ 112483 h 137314"/>
                <a:gd name="connsiteX4" fmla="*/ 61989 w 294632"/>
                <a:gd name="connsiteY4" fmla="*/ 57794 h 137314"/>
                <a:gd name="connsiteX5" fmla="*/ 147283 w 294632"/>
                <a:gd name="connsiteY5" fmla="*/ 24831 h 137314"/>
                <a:gd name="connsiteX6" fmla="*/ 147283 w 294632"/>
                <a:gd name="connsiteY6" fmla="*/ 0 h 137314"/>
                <a:gd name="connsiteX7" fmla="*/ 0 w 294632"/>
                <a:gd name="connsiteY7" fmla="*/ 137314 h 137314"/>
                <a:gd name="connsiteX8" fmla="*/ 294632 w 294632"/>
                <a:gd name="connsiteY8" fmla="*/ 137314 h 137314"/>
                <a:gd name="connsiteX9" fmla="*/ 147283 w 294632"/>
                <a:gd name="connsiteY9" fmla="*/ 0 h 137314"/>
                <a:gd name="connsiteX10" fmla="*/ 147283 w 294632"/>
                <a:gd name="connsiteY10" fmla="*/ 0 h 13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632" h="137314">
                  <a:moveTo>
                    <a:pt x="147283" y="24831"/>
                  </a:moveTo>
                  <a:cubicBezTo>
                    <a:pt x="179509" y="24831"/>
                    <a:pt x="209805" y="36563"/>
                    <a:pt x="232576" y="57794"/>
                  </a:cubicBezTo>
                  <a:cubicBezTo>
                    <a:pt x="248956" y="73065"/>
                    <a:pt x="260009" y="91936"/>
                    <a:pt x="265002" y="112483"/>
                  </a:cubicBezTo>
                  <a:lnTo>
                    <a:pt x="29563" y="112483"/>
                  </a:lnTo>
                  <a:cubicBezTo>
                    <a:pt x="34490" y="91936"/>
                    <a:pt x="45610" y="73002"/>
                    <a:pt x="61989" y="57794"/>
                  </a:cubicBezTo>
                  <a:cubicBezTo>
                    <a:pt x="84761" y="36501"/>
                    <a:pt x="115056" y="24831"/>
                    <a:pt x="147283" y="24831"/>
                  </a:cubicBezTo>
                  <a:moveTo>
                    <a:pt x="147283" y="0"/>
                  </a:moveTo>
                  <a:cubicBezTo>
                    <a:pt x="65918" y="0"/>
                    <a:pt x="0" y="61456"/>
                    <a:pt x="0" y="137314"/>
                  </a:cubicBezTo>
                  <a:lnTo>
                    <a:pt x="294632" y="137314"/>
                  </a:lnTo>
                  <a:cubicBezTo>
                    <a:pt x="294632" y="61456"/>
                    <a:pt x="228648" y="0"/>
                    <a:pt x="147283" y="0"/>
                  </a:cubicBezTo>
                  <a:lnTo>
                    <a:pt x="147283" y="0"/>
                  </a:lnTo>
                  <a:close/>
                </a:path>
              </a:pathLst>
            </a:custGeom>
            <a:solidFill>
              <a:srgbClr val="000000"/>
            </a:solidFill>
            <a:ln w="64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14" name="Graphic 47"/>
          <p:cNvSpPr/>
          <p:nvPr/>
        </p:nvSpPr>
        <p:spPr>
          <a:xfrm>
            <a:off x="463550" y="3276600"/>
            <a:ext cx="338138" cy="287338"/>
          </a:xfrm>
          <a:custGeom>
            <a:avLst/>
            <a:gdLst>
              <a:gd name="connsiteX0" fmla="*/ 248022 w 338600"/>
              <a:gd name="connsiteY0" fmla="*/ 51511 h 286778"/>
              <a:gd name="connsiteX1" fmla="*/ 248022 w 338600"/>
              <a:gd name="connsiteY1" fmla="*/ 0 h 286778"/>
              <a:gd name="connsiteX2" fmla="*/ 90516 w 338600"/>
              <a:gd name="connsiteY2" fmla="*/ 0 h 286778"/>
              <a:gd name="connsiteX3" fmla="*/ 90516 w 338600"/>
              <a:gd name="connsiteY3" fmla="*/ 51511 h 286778"/>
              <a:gd name="connsiteX4" fmla="*/ 0 w 338600"/>
              <a:gd name="connsiteY4" fmla="*/ 51511 h 286778"/>
              <a:gd name="connsiteX5" fmla="*/ 0 w 338600"/>
              <a:gd name="connsiteY5" fmla="*/ 286779 h 286778"/>
              <a:gd name="connsiteX6" fmla="*/ 338600 w 338600"/>
              <a:gd name="connsiteY6" fmla="*/ 286779 h 286778"/>
              <a:gd name="connsiteX7" fmla="*/ 338600 w 338600"/>
              <a:gd name="connsiteY7" fmla="*/ 51511 h 286778"/>
              <a:gd name="connsiteX8" fmla="*/ 248022 w 338600"/>
              <a:gd name="connsiteY8" fmla="*/ 51511 h 286778"/>
              <a:gd name="connsiteX9" fmla="*/ 115281 w 338600"/>
              <a:gd name="connsiteY9" fmla="*/ 24765 h 286778"/>
              <a:gd name="connsiteX10" fmla="*/ 223257 w 338600"/>
              <a:gd name="connsiteY10" fmla="*/ 24765 h 286778"/>
              <a:gd name="connsiteX11" fmla="*/ 223257 w 338600"/>
              <a:gd name="connsiteY11" fmla="*/ 51511 h 286778"/>
              <a:gd name="connsiteX12" fmla="*/ 115281 w 338600"/>
              <a:gd name="connsiteY12" fmla="*/ 51511 h 286778"/>
              <a:gd name="connsiteX13" fmla="*/ 115281 w 338600"/>
              <a:gd name="connsiteY13" fmla="*/ 24765 h 286778"/>
              <a:gd name="connsiteX14" fmla="*/ 313835 w 338600"/>
              <a:gd name="connsiteY14" fmla="*/ 262014 h 286778"/>
              <a:gd name="connsiteX15" fmla="*/ 24765 w 338600"/>
              <a:gd name="connsiteY15" fmla="*/ 262014 h 286778"/>
              <a:gd name="connsiteX16" fmla="*/ 24765 w 338600"/>
              <a:gd name="connsiteY16" fmla="*/ 76276 h 286778"/>
              <a:gd name="connsiteX17" fmla="*/ 90516 w 338600"/>
              <a:gd name="connsiteY17" fmla="*/ 76276 h 286778"/>
              <a:gd name="connsiteX18" fmla="*/ 248022 w 338600"/>
              <a:gd name="connsiteY18" fmla="*/ 76276 h 286778"/>
              <a:gd name="connsiteX19" fmla="*/ 313773 w 338600"/>
              <a:gd name="connsiteY19" fmla="*/ 76276 h 286778"/>
              <a:gd name="connsiteX20" fmla="*/ 313773 w 338600"/>
              <a:gd name="connsiteY20" fmla="*/ 262014 h 2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8600" h="286778">
                <a:moveTo>
                  <a:pt x="248022" y="51511"/>
                </a:moveTo>
                <a:lnTo>
                  <a:pt x="248022" y="0"/>
                </a:lnTo>
                <a:lnTo>
                  <a:pt x="90516" y="0"/>
                </a:lnTo>
                <a:lnTo>
                  <a:pt x="90516" y="51511"/>
                </a:lnTo>
                <a:lnTo>
                  <a:pt x="0" y="51511"/>
                </a:lnTo>
                <a:lnTo>
                  <a:pt x="0" y="286779"/>
                </a:lnTo>
                <a:lnTo>
                  <a:pt x="338600" y="286779"/>
                </a:lnTo>
                <a:lnTo>
                  <a:pt x="338600" y="51511"/>
                </a:lnTo>
                <a:lnTo>
                  <a:pt x="248022" y="51511"/>
                </a:lnTo>
                <a:close/>
                <a:moveTo>
                  <a:pt x="115281" y="24765"/>
                </a:moveTo>
                <a:lnTo>
                  <a:pt x="223257" y="24765"/>
                </a:lnTo>
                <a:lnTo>
                  <a:pt x="223257" y="51511"/>
                </a:lnTo>
                <a:lnTo>
                  <a:pt x="115281" y="51511"/>
                </a:lnTo>
                <a:lnTo>
                  <a:pt x="115281" y="24765"/>
                </a:lnTo>
                <a:close/>
                <a:moveTo>
                  <a:pt x="313835" y="262014"/>
                </a:moveTo>
                <a:lnTo>
                  <a:pt x="24765" y="262014"/>
                </a:lnTo>
                <a:lnTo>
                  <a:pt x="24765" y="76276"/>
                </a:lnTo>
                <a:lnTo>
                  <a:pt x="90516" y="76276"/>
                </a:lnTo>
                <a:lnTo>
                  <a:pt x="248022" y="76276"/>
                </a:lnTo>
                <a:lnTo>
                  <a:pt x="313773" y="76276"/>
                </a:lnTo>
                <a:lnTo>
                  <a:pt x="313773" y="262014"/>
                </a:lnTo>
                <a:close/>
              </a:path>
            </a:pathLst>
          </a:custGeom>
          <a:solidFill>
            <a:srgbClr val="010101"/>
          </a:solidFill>
          <a:ln w="609" cap="flat">
            <a:noFill/>
            <a:prstDash val="solid"/>
            <a:miter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grpSp>
        <p:nvGrpSpPr>
          <p:cNvPr id="15" name="Graphic 48"/>
          <p:cNvGrpSpPr/>
          <p:nvPr/>
        </p:nvGrpSpPr>
        <p:grpSpPr>
          <a:xfrm>
            <a:off x="525021" y="4043450"/>
            <a:ext cx="214982" cy="338090"/>
            <a:chOff x="525021" y="4043450"/>
            <a:chExt cx="214982" cy="338090"/>
          </a:xfrm>
          <a:solidFill>
            <a:srgbClr val="000000"/>
          </a:solidFill>
        </p:grpSpPr>
        <p:sp>
          <p:nvSpPr>
            <p:cNvPr id="16" name="Полилиния: фигура 7"/>
            <p:cNvSpPr/>
            <p:nvPr/>
          </p:nvSpPr>
          <p:spPr>
            <a:xfrm>
              <a:off x="525021" y="4043450"/>
              <a:ext cx="214982" cy="338090"/>
            </a:xfrm>
            <a:custGeom>
              <a:avLst/>
              <a:gdLst>
                <a:gd name="connsiteX0" fmla="*/ 0 w 214982"/>
                <a:gd name="connsiteY0" fmla="*/ 0 h 338090"/>
                <a:gd name="connsiteX1" fmla="*/ 0 w 214982"/>
                <a:gd name="connsiteY1" fmla="*/ 338090 h 338090"/>
                <a:gd name="connsiteX2" fmla="*/ 61248 w 214982"/>
                <a:gd name="connsiteY2" fmla="*/ 338090 h 338090"/>
                <a:gd name="connsiteX3" fmla="*/ 153734 w 214982"/>
                <a:gd name="connsiteY3" fmla="*/ 338090 h 338090"/>
                <a:gd name="connsiteX4" fmla="*/ 214982 w 214982"/>
                <a:gd name="connsiteY4" fmla="*/ 338090 h 338090"/>
                <a:gd name="connsiteX5" fmla="*/ 214982 w 214982"/>
                <a:gd name="connsiteY5" fmla="*/ 0 h 338090"/>
                <a:gd name="connsiteX6" fmla="*/ 0 w 214982"/>
                <a:gd name="connsiteY6" fmla="*/ 0 h 338090"/>
                <a:gd name="connsiteX7" fmla="*/ 85748 w 214982"/>
                <a:gd name="connsiteY7" fmla="*/ 313591 h 338090"/>
                <a:gd name="connsiteX8" fmla="*/ 85748 w 214982"/>
                <a:gd name="connsiteY8" fmla="*/ 225577 h 338090"/>
                <a:gd name="connsiteX9" fmla="*/ 129234 w 214982"/>
                <a:gd name="connsiteY9" fmla="*/ 225577 h 338090"/>
                <a:gd name="connsiteX10" fmla="*/ 129234 w 214982"/>
                <a:gd name="connsiteY10" fmla="*/ 313591 h 338090"/>
                <a:gd name="connsiteX11" fmla="*/ 85748 w 214982"/>
                <a:gd name="connsiteY11" fmla="*/ 313591 h 338090"/>
                <a:gd name="connsiteX12" fmla="*/ 190483 w 214982"/>
                <a:gd name="connsiteY12" fmla="*/ 313591 h 338090"/>
                <a:gd name="connsiteX13" fmla="*/ 153734 w 214982"/>
                <a:gd name="connsiteY13" fmla="*/ 313591 h 338090"/>
                <a:gd name="connsiteX14" fmla="*/ 153734 w 214982"/>
                <a:gd name="connsiteY14" fmla="*/ 201078 h 338090"/>
                <a:gd name="connsiteX15" fmla="*/ 61248 w 214982"/>
                <a:gd name="connsiteY15" fmla="*/ 201078 h 338090"/>
                <a:gd name="connsiteX16" fmla="*/ 61248 w 214982"/>
                <a:gd name="connsiteY16" fmla="*/ 313591 h 338090"/>
                <a:gd name="connsiteX17" fmla="*/ 24499 w 214982"/>
                <a:gd name="connsiteY17" fmla="*/ 313591 h 338090"/>
                <a:gd name="connsiteX18" fmla="*/ 24499 w 214982"/>
                <a:gd name="connsiteY18" fmla="*/ 24499 h 338090"/>
                <a:gd name="connsiteX19" fmla="*/ 190483 w 214982"/>
                <a:gd name="connsiteY19" fmla="*/ 24499 h 338090"/>
                <a:gd name="connsiteX20" fmla="*/ 190483 w 214982"/>
                <a:gd name="connsiteY20" fmla="*/ 313591 h 3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4982" h="338090">
                  <a:moveTo>
                    <a:pt x="0" y="0"/>
                  </a:moveTo>
                  <a:lnTo>
                    <a:pt x="0" y="338090"/>
                  </a:lnTo>
                  <a:lnTo>
                    <a:pt x="61248" y="338090"/>
                  </a:lnTo>
                  <a:lnTo>
                    <a:pt x="153734" y="338090"/>
                  </a:lnTo>
                  <a:lnTo>
                    <a:pt x="214982" y="338090"/>
                  </a:lnTo>
                  <a:lnTo>
                    <a:pt x="214982" y="0"/>
                  </a:lnTo>
                  <a:lnTo>
                    <a:pt x="0" y="0"/>
                  </a:lnTo>
                  <a:close/>
                  <a:moveTo>
                    <a:pt x="85748" y="313591"/>
                  </a:moveTo>
                  <a:lnTo>
                    <a:pt x="85748" y="225577"/>
                  </a:lnTo>
                  <a:lnTo>
                    <a:pt x="129234" y="225577"/>
                  </a:lnTo>
                  <a:lnTo>
                    <a:pt x="129234" y="313591"/>
                  </a:lnTo>
                  <a:lnTo>
                    <a:pt x="85748" y="313591"/>
                  </a:lnTo>
                  <a:close/>
                  <a:moveTo>
                    <a:pt x="190483" y="313591"/>
                  </a:moveTo>
                  <a:lnTo>
                    <a:pt x="153734" y="313591"/>
                  </a:lnTo>
                  <a:lnTo>
                    <a:pt x="153734" y="201078"/>
                  </a:lnTo>
                  <a:lnTo>
                    <a:pt x="61248" y="201078"/>
                  </a:lnTo>
                  <a:lnTo>
                    <a:pt x="61248" y="313591"/>
                  </a:lnTo>
                  <a:lnTo>
                    <a:pt x="24499" y="313591"/>
                  </a:lnTo>
                  <a:lnTo>
                    <a:pt x="24499" y="24499"/>
                  </a:lnTo>
                  <a:lnTo>
                    <a:pt x="190483" y="24499"/>
                  </a:lnTo>
                  <a:lnTo>
                    <a:pt x="190483" y="313591"/>
                  </a:lnTo>
                  <a:close/>
                </a:path>
              </a:pathLst>
            </a:custGeom>
            <a:solidFill>
              <a:srgbClr val="000000"/>
            </a:solidFill>
            <a:ln w="59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8"/>
            <p:cNvSpPr/>
            <p:nvPr/>
          </p:nvSpPr>
          <p:spPr>
            <a:xfrm>
              <a:off x="586330" y="4190629"/>
              <a:ext cx="92362" cy="24499"/>
            </a:xfrm>
            <a:custGeom>
              <a:avLst/>
              <a:gdLst>
                <a:gd name="connsiteX0" fmla="*/ 0 w 92362"/>
                <a:gd name="connsiteY0" fmla="*/ 0 h 24499"/>
                <a:gd name="connsiteX1" fmla="*/ 92363 w 92362"/>
                <a:gd name="connsiteY1" fmla="*/ 0 h 24499"/>
                <a:gd name="connsiteX2" fmla="*/ 92363 w 92362"/>
                <a:gd name="connsiteY2" fmla="*/ 24499 h 24499"/>
                <a:gd name="connsiteX3" fmla="*/ 0 w 92362"/>
                <a:gd name="connsiteY3" fmla="*/ 24499 h 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62" h="24499">
                  <a:moveTo>
                    <a:pt x="0" y="0"/>
                  </a:moveTo>
                  <a:lnTo>
                    <a:pt x="92363" y="0"/>
                  </a:lnTo>
                  <a:lnTo>
                    <a:pt x="92363" y="24499"/>
                  </a:lnTo>
                  <a:lnTo>
                    <a:pt x="0" y="24499"/>
                  </a:lnTo>
                  <a:close/>
                </a:path>
              </a:pathLst>
            </a:custGeom>
            <a:solidFill>
              <a:srgbClr val="000000"/>
            </a:solidFill>
            <a:ln w="59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8" name="Полилиния: фигура 9"/>
            <p:cNvSpPr/>
            <p:nvPr/>
          </p:nvSpPr>
          <p:spPr>
            <a:xfrm>
              <a:off x="586330" y="4144387"/>
              <a:ext cx="92362" cy="24499"/>
            </a:xfrm>
            <a:custGeom>
              <a:avLst/>
              <a:gdLst>
                <a:gd name="connsiteX0" fmla="*/ 0 w 92362"/>
                <a:gd name="connsiteY0" fmla="*/ 0 h 24499"/>
                <a:gd name="connsiteX1" fmla="*/ 92363 w 92362"/>
                <a:gd name="connsiteY1" fmla="*/ 0 h 24499"/>
                <a:gd name="connsiteX2" fmla="*/ 92363 w 92362"/>
                <a:gd name="connsiteY2" fmla="*/ 24499 h 24499"/>
                <a:gd name="connsiteX3" fmla="*/ 0 w 92362"/>
                <a:gd name="connsiteY3" fmla="*/ 24499 h 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62" h="24499">
                  <a:moveTo>
                    <a:pt x="0" y="0"/>
                  </a:moveTo>
                  <a:lnTo>
                    <a:pt x="92363" y="0"/>
                  </a:lnTo>
                  <a:lnTo>
                    <a:pt x="92363" y="24499"/>
                  </a:lnTo>
                  <a:lnTo>
                    <a:pt x="0" y="24499"/>
                  </a:lnTo>
                  <a:close/>
                </a:path>
              </a:pathLst>
            </a:custGeom>
            <a:solidFill>
              <a:srgbClr val="000000"/>
            </a:solidFill>
            <a:ln w="59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9" name="Полилиния: фигура 10"/>
            <p:cNvSpPr/>
            <p:nvPr/>
          </p:nvSpPr>
          <p:spPr>
            <a:xfrm>
              <a:off x="586330" y="4098144"/>
              <a:ext cx="92362" cy="24499"/>
            </a:xfrm>
            <a:custGeom>
              <a:avLst/>
              <a:gdLst>
                <a:gd name="connsiteX0" fmla="*/ 0 w 92362"/>
                <a:gd name="connsiteY0" fmla="*/ 0 h 24499"/>
                <a:gd name="connsiteX1" fmla="*/ 92363 w 92362"/>
                <a:gd name="connsiteY1" fmla="*/ 0 h 24499"/>
                <a:gd name="connsiteX2" fmla="*/ 92363 w 92362"/>
                <a:gd name="connsiteY2" fmla="*/ 24499 h 24499"/>
                <a:gd name="connsiteX3" fmla="*/ 0 w 92362"/>
                <a:gd name="connsiteY3" fmla="*/ 24499 h 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62" h="24499">
                  <a:moveTo>
                    <a:pt x="0" y="0"/>
                  </a:moveTo>
                  <a:lnTo>
                    <a:pt x="92363" y="0"/>
                  </a:lnTo>
                  <a:lnTo>
                    <a:pt x="92363" y="24499"/>
                  </a:lnTo>
                  <a:lnTo>
                    <a:pt x="0" y="24499"/>
                  </a:lnTo>
                  <a:close/>
                </a:path>
              </a:pathLst>
            </a:custGeom>
            <a:solidFill>
              <a:srgbClr val="000000"/>
            </a:solidFill>
            <a:ln w="59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20" name="Graphic 20"/>
          <p:cNvSpPr/>
          <p:nvPr/>
        </p:nvSpPr>
        <p:spPr>
          <a:xfrm>
            <a:off x="525463" y="4862513"/>
            <a:ext cx="214312" cy="334962"/>
          </a:xfrm>
          <a:custGeom>
            <a:avLst/>
            <a:gdLst>
              <a:gd name="connsiteX0" fmla="*/ 0 w 213943"/>
              <a:gd name="connsiteY0" fmla="*/ 0 h 336458"/>
              <a:gd name="connsiteX1" fmla="*/ 0 w 213943"/>
              <a:gd name="connsiteY1" fmla="*/ 336458 h 336458"/>
              <a:gd name="connsiteX2" fmla="*/ 213944 w 213943"/>
              <a:gd name="connsiteY2" fmla="*/ 336458 h 336458"/>
              <a:gd name="connsiteX3" fmla="*/ 213944 w 213943"/>
              <a:gd name="connsiteY3" fmla="*/ 0 h 336458"/>
              <a:gd name="connsiteX4" fmla="*/ 0 w 213943"/>
              <a:gd name="connsiteY4" fmla="*/ 0 h 336458"/>
              <a:gd name="connsiteX5" fmla="*/ 189563 w 213943"/>
              <a:gd name="connsiteY5" fmla="*/ 24381 h 336458"/>
              <a:gd name="connsiteX6" fmla="*/ 189563 w 213943"/>
              <a:gd name="connsiteY6" fmla="*/ 248260 h 336458"/>
              <a:gd name="connsiteX7" fmla="*/ 24381 w 213943"/>
              <a:gd name="connsiteY7" fmla="*/ 248260 h 336458"/>
              <a:gd name="connsiteX8" fmla="*/ 24381 w 213943"/>
              <a:gd name="connsiteY8" fmla="*/ 24381 h 336458"/>
              <a:gd name="connsiteX9" fmla="*/ 189563 w 213943"/>
              <a:gd name="connsiteY9" fmla="*/ 24381 h 336458"/>
              <a:gd name="connsiteX10" fmla="*/ 24381 w 213943"/>
              <a:gd name="connsiteY10" fmla="*/ 312077 h 336458"/>
              <a:gd name="connsiteX11" fmla="*/ 24381 w 213943"/>
              <a:gd name="connsiteY11" fmla="*/ 272641 h 336458"/>
              <a:gd name="connsiteX12" fmla="*/ 189563 w 213943"/>
              <a:gd name="connsiteY12" fmla="*/ 272641 h 336458"/>
              <a:gd name="connsiteX13" fmla="*/ 189563 w 213943"/>
              <a:gd name="connsiteY13" fmla="*/ 312077 h 336458"/>
              <a:gd name="connsiteX14" fmla="*/ 24381 w 213943"/>
              <a:gd name="connsiteY14" fmla="*/ 312077 h 33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943" h="336458">
                <a:moveTo>
                  <a:pt x="0" y="0"/>
                </a:moveTo>
                <a:lnTo>
                  <a:pt x="0" y="336458"/>
                </a:lnTo>
                <a:lnTo>
                  <a:pt x="213944" y="336458"/>
                </a:lnTo>
                <a:lnTo>
                  <a:pt x="213944" y="0"/>
                </a:lnTo>
                <a:lnTo>
                  <a:pt x="0" y="0"/>
                </a:lnTo>
                <a:close/>
                <a:moveTo>
                  <a:pt x="189563" y="24381"/>
                </a:moveTo>
                <a:lnTo>
                  <a:pt x="189563" y="248260"/>
                </a:lnTo>
                <a:lnTo>
                  <a:pt x="24381" y="248260"/>
                </a:lnTo>
                <a:lnTo>
                  <a:pt x="24381" y="24381"/>
                </a:lnTo>
                <a:lnTo>
                  <a:pt x="189563" y="24381"/>
                </a:lnTo>
                <a:close/>
                <a:moveTo>
                  <a:pt x="24381" y="312077"/>
                </a:moveTo>
                <a:lnTo>
                  <a:pt x="24381" y="272641"/>
                </a:lnTo>
                <a:lnTo>
                  <a:pt x="189563" y="272641"/>
                </a:lnTo>
                <a:lnTo>
                  <a:pt x="189563" y="312077"/>
                </a:lnTo>
                <a:lnTo>
                  <a:pt x="24381" y="312077"/>
                </a:lnTo>
                <a:close/>
              </a:path>
            </a:pathLst>
          </a:custGeom>
          <a:solidFill>
            <a:srgbClr val="000000"/>
          </a:solidFill>
          <a:ln w="597" cap="flat">
            <a:noFill/>
            <a:prstDash val="solid"/>
            <a:miter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21" name="Graphic 21"/>
          <p:cNvSpPr/>
          <p:nvPr/>
        </p:nvSpPr>
        <p:spPr>
          <a:xfrm>
            <a:off x="465138" y="5673725"/>
            <a:ext cx="333375" cy="231775"/>
          </a:xfrm>
          <a:custGeom>
            <a:avLst/>
            <a:gdLst>
              <a:gd name="connsiteX0" fmla="*/ 0 w 333355"/>
              <a:gd name="connsiteY0" fmla="*/ 0 h 231619"/>
              <a:gd name="connsiteX1" fmla="*/ 0 w 333355"/>
              <a:gd name="connsiteY1" fmla="*/ 231620 h 231619"/>
              <a:gd name="connsiteX2" fmla="*/ 333355 w 333355"/>
              <a:gd name="connsiteY2" fmla="*/ 231620 h 231619"/>
              <a:gd name="connsiteX3" fmla="*/ 333355 w 333355"/>
              <a:gd name="connsiteY3" fmla="*/ 0 h 231619"/>
              <a:gd name="connsiteX4" fmla="*/ 0 w 333355"/>
              <a:gd name="connsiteY4" fmla="*/ 0 h 231619"/>
              <a:gd name="connsiteX5" fmla="*/ 291663 w 333355"/>
              <a:gd name="connsiteY5" fmla="*/ 24381 h 231619"/>
              <a:gd name="connsiteX6" fmla="*/ 166464 w 333355"/>
              <a:gd name="connsiteY6" fmla="*/ 149273 h 231619"/>
              <a:gd name="connsiteX7" fmla="*/ 41631 w 333355"/>
              <a:gd name="connsiteY7" fmla="*/ 24381 h 231619"/>
              <a:gd name="connsiteX8" fmla="*/ 291663 w 333355"/>
              <a:gd name="connsiteY8" fmla="*/ 24381 h 231619"/>
              <a:gd name="connsiteX9" fmla="*/ 24381 w 333355"/>
              <a:gd name="connsiteY9" fmla="*/ 207239 h 231619"/>
              <a:gd name="connsiteX10" fmla="*/ 24381 w 333355"/>
              <a:gd name="connsiteY10" fmla="*/ 41631 h 231619"/>
              <a:gd name="connsiteX11" fmla="*/ 166464 w 333355"/>
              <a:gd name="connsiteY11" fmla="*/ 183711 h 231619"/>
              <a:gd name="connsiteX12" fmla="*/ 308974 w 333355"/>
              <a:gd name="connsiteY12" fmla="*/ 41570 h 231619"/>
              <a:gd name="connsiteX13" fmla="*/ 308974 w 333355"/>
              <a:gd name="connsiteY13" fmla="*/ 207239 h 231619"/>
              <a:gd name="connsiteX14" fmla="*/ 24381 w 333355"/>
              <a:gd name="connsiteY14" fmla="*/ 207239 h 2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3355" h="231619">
                <a:moveTo>
                  <a:pt x="0" y="0"/>
                </a:moveTo>
                <a:lnTo>
                  <a:pt x="0" y="231620"/>
                </a:lnTo>
                <a:lnTo>
                  <a:pt x="333355" y="231620"/>
                </a:lnTo>
                <a:lnTo>
                  <a:pt x="333355" y="0"/>
                </a:lnTo>
                <a:lnTo>
                  <a:pt x="0" y="0"/>
                </a:lnTo>
                <a:close/>
                <a:moveTo>
                  <a:pt x="291663" y="24381"/>
                </a:moveTo>
                <a:lnTo>
                  <a:pt x="166464" y="149273"/>
                </a:lnTo>
                <a:lnTo>
                  <a:pt x="41631" y="24381"/>
                </a:lnTo>
                <a:lnTo>
                  <a:pt x="291663" y="24381"/>
                </a:lnTo>
                <a:close/>
                <a:moveTo>
                  <a:pt x="24381" y="207239"/>
                </a:moveTo>
                <a:lnTo>
                  <a:pt x="24381" y="41631"/>
                </a:lnTo>
                <a:lnTo>
                  <a:pt x="166464" y="183711"/>
                </a:lnTo>
                <a:lnTo>
                  <a:pt x="308974" y="41570"/>
                </a:lnTo>
                <a:lnTo>
                  <a:pt x="308974" y="207239"/>
                </a:lnTo>
                <a:lnTo>
                  <a:pt x="24381" y="207239"/>
                </a:lnTo>
                <a:close/>
              </a:path>
            </a:pathLst>
          </a:custGeom>
          <a:solidFill>
            <a:srgbClr val="000000"/>
          </a:solidFill>
          <a:ln w="609" cap="flat">
            <a:noFill/>
            <a:prstDash val="solid"/>
            <a:miter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grpSp>
        <p:nvGrpSpPr>
          <p:cNvPr id="22" name="Группа 14"/>
          <p:cNvGrpSpPr>
            <a:grpSpLocks/>
          </p:cNvGrpSpPr>
          <p:nvPr userDrawn="1"/>
        </p:nvGrpSpPr>
        <p:grpSpPr bwMode="auto">
          <a:xfrm>
            <a:off x="0" y="6669088"/>
            <a:ext cx="12192000" cy="188912"/>
            <a:chOff x="1" y="6669086"/>
            <a:chExt cx="12191800" cy="188913"/>
          </a:xfrm>
        </p:grpSpPr>
        <p:sp>
          <p:nvSpPr>
            <p:cNvPr id="25" name="Rectangle 17"/>
            <p:cNvSpPr/>
            <p:nvPr userDrawn="1"/>
          </p:nvSpPr>
          <p:spPr>
            <a:xfrm>
              <a:off x="10070936" y="6669086"/>
              <a:ext cx="2120865" cy="1889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26" name="Rectangle 18"/>
            <p:cNvSpPr/>
            <p:nvPr userDrawn="1"/>
          </p:nvSpPr>
          <p:spPr>
            <a:xfrm>
              <a:off x="1" y="6669086"/>
              <a:ext cx="6230836" cy="188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27" name="Rectangle 19"/>
            <p:cNvSpPr/>
            <p:nvPr userDrawn="1"/>
          </p:nvSpPr>
          <p:spPr>
            <a:xfrm>
              <a:off x="6230837" y="6669086"/>
              <a:ext cx="3840099" cy="188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</a:endParaRPr>
            </a:p>
          </p:txBody>
        </p:sp>
      </p:grpSp>
      <p:pic>
        <p:nvPicPr>
          <p:cNvPr id="28" name="Graphic 2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1078991" y="4876671"/>
            <a:ext cx="4138829" cy="24622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78990" y="5667217"/>
            <a:ext cx="4138829" cy="24622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smtClean="0">
                <a:solidFill>
                  <a:schemeClr val="tx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078990" y="4086126"/>
            <a:ext cx="4138829" cy="24622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lang="ru-RU" sz="160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78990" y="3307892"/>
            <a:ext cx="4138829" cy="2215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lang="ru-RU" sz="160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078990" y="2517347"/>
            <a:ext cx="4138829" cy="2215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lang="ru-RU" sz="160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10971213" y="0"/>
            <a:ext cx="1220787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7" name="Rectangle 9"/>
          <p:cNvSpPr/>
          <p:nvPr userDrawn="1"/>
        </p:nvSpPr>
        <p:spPr>
          <a:xfrm flipH="1" flipV="1">
            <a:off x="2286000" y="5257800"/>
            <a:ext cx="8685213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8" name="Rectangle 12"/>
          <p:cNvSpPr/>
          <p:nvPr userDrawn="1"/>
        </p:nvSpPr>
        <p:spPr>
          <a:xfrm flipH="1" flipV="1">
            <a:off x="0" y="6411913"/>
            <a:ext cx="2286000" cy="446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grpSp>
        <p:nvGrpSpPr>
          <p:cNvPr id="9" name="Graphic 21"/>
          <p:cNvGrpSpPr>
            <a:grpSpLocks/>
          </p:cNvGrpSpPr>
          <p:nvPr/>
        </p:nvGrpSpPr>
        <p:grpSpPr bwMode="auto">
          <a:xfrm>
            <a:off x="433388" y="3779838"/>
            <a:ext cx="182562" cy="207962"/>
            <a:chOff x="433348" y="3779361"/>
            <a:chExt cx="182562" cy="208986"/>
          </a:xfrm>
        </p:grpSpPr>
        <p:sp>
          <p:nvSpPr>
            <p:cNvPr id="10" name="Полилиния: фигура 2"/>
            <p:cNvSpPr/>
            <p:nvPr/>
          </p:nvSpPr>
          <p:spPr>
            <a:xfrm>
              <a:off x="463510" y="3779361"/>
              <a:ext cx="123825" cy="11486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1" name="Полилиния: фигура 3"/>
            <p:cNvSpPr/>
            <p:nvPr/>
          </p:nvSpPr>
          <p:spPr>
            <a:xfrm>
              <a:off x="433348" y="3903796"/>
              <a:ext cx="184150" cy="84551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2" name="Graphic 20"/>
          <p:cNvGrpSpPr/>
          <p:nvPr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13" name="Полилиния: фигура 5"/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6"/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7"/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0" name="Полилиния: фигура 10"/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1" name="Полилиния: фигура 19"/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2" name="Полилиния: фигура 20"/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3" name="Полилиния: фигура 21"/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pic>
        <p:nvPicPr>
          <p:cNvPr id="24" name="Graphic 2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33349" y="1493235"/>
            <a:ext cx="6782791" cy="1387046"/>
          </a:xfrm>
        </p:spPr>
        <p:txBody>
          <a:bodyPr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33348" y="3122141"/>
            <a:ext cx="6782791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2230" y="3791521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2230" y="4135457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_Титул (Челове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/>
          <p:nvPr userDrawn="1"/>
        </p:nvSpPr>
        <p:spPr>
          <a:xfrm>
            <a:off x="10971213" y="0"/>
            <a:ext cx="1220787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7" name="Rectangle 34"/>
          <p:cNvSpPr/>
          <p:nvPr userDrawn="1"/>
        </p:nvSpPr>
        <p:spPr>
          <a:xfrm flipH="1" flipV="1">
            <a:off x="2286000" y="5257800"/>
            <a:ext cx="8685213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8" name="Rectangle 35"/>
          <p:cNvSpPr/>
          <p:nvPr userDrawn="1"/>
        </p:nvSpPr>
        <p:spPr>
          <a:xfrm flipH="1" flipV="1">
            <a:off x="0" y="6411913"/>
            <a:ext cx="2286000" cy="446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grpSp>
        <p:nvGrpSpPr>
          <p:cNvPr id="9" name="Graphic 21"/>
          <p:cNvGrpSpPr>
            <a:grpSpLocks/>
          </p:cNvGrpSpPr>
          <p:nvPr userDrawn="1"/>
        </p:nvGrpSpPr>
        <p:grpSpPr bwMode="auto">
          <a:xfrm>
            <a:off x="433388" y="3779838"/>
            <a:ext cx="182562" cy="207962"/>
            <a:chOff x="433348" y="3779361"/>
            <a:chExt cx="182562" cy="208986"/>
          </a:xfrm>
        </p:grpSpPr>
        <p:sp>
          <p:nvSpPr>
            <p:cNvPr id="10" name="Полилиния: фигура 23"/>
            <p:cNvSpPr/>
            <p:nvPr/>
          </p:nvSpPr>
          <p:spPr>
            <a:xfrm>
              <a:off x="463510" y="3779361"/>
              <a:ext cx="123825" cy="11486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1" name="Полилиния: фигура 24"/>
            <p:cNvSpPr/>
            <p:nvPr/>
          </p:nvSpPr>
          <p:spPr>
            <a:xfrm>
              <a:off x="433348" y="3903796"/>
              <a:ext cx="184150" cy="84551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2" name="Graphic 20"/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13" name="Полилиния: фигура 26"/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4" name="Полилиния: фигура 27"/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5" name="Полилиния: фигура 28"/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29"/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30"/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8" name="Полилиния: фигура 31"/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9" name="Полилиния: фигура 32"/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pic>
        <p:nvPicPr>
          <p:cNvPr id="20" name="Graphic 3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349" y="1493235"/>
            <a:ext cx="6259551" cy="1387046"/>
          </a:xfrm>
        </p:spPr>
        <p:txBody>
          <a:bodyPr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48" y="3122141"/>
            <a:ext cx="6259551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2230" y="3791521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2230" y="4135457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_Титул (Белаз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2"/>
          <p:cNvSpPr/>
          <p:nvPr userDrawn="1"/>
        </p:nvSpPr>
        <p:spPr>
          <a:xfrm>
            <a:off x="10971213" y="0"/>
            <a:ext cx="1220787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7" name="Rectangle 23"/>
          <p:cNvSpPr/>
          <p:nvPr userDrawn="1"/>
        </p:nvSpPr>
        <p:spPr>
          <a:xfrm flipH="1" flipV="1">
            <a:off x="2286000" y="5257800"/>
            <a:ext cx="8685213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8" name="Rectangle 24"/>
          <p:cNvSpPr/>
          <p:nvPr userDrawn="1"/>
        </p:nvSpPr>
        <p:spPr>
          <a:xfrm flipH="1" flipV="1">
            <a:off x="0" y="6411913"/>
            <a:ext cx="2286000" cy="446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grpSp>
        <p:nvGrpSpPr>
          <p:cNvPr id="10" name="Graphic 21"/>
          <p:cNvGrpSpPr>
            <a:grpSpLocks/>
          </p:cNvGrpSpPr>
          <p:nvPr userDrawn="1"/>
        </p:nvGrpSpPr>
        <p:grpSpPr bwMode="auto">
          <a:xfrm>
            <a:off x="433388" y="3779838"/>
            <a:ext cx="182562" cy="207962"/>
            <a:chOff x="433348" y="3779361"/>
            <a:chExt cx="182562" cy="208986"/>
          </a:xfrm>
        </p:grpSpPr>
        <p:sp>
          <p:nvSpPr>
            <p:cNvPr id="11" name="Полилиния: фигура 28"/>
            <p:cNvSpPr/>
            <p:nvPr/>
          </p:nvSpPr>
          <p:spPr>
            <a:xfrm>
              <a:off x="463510" y="3779361"/>
              <a:ext cx="123825" cy="11486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2" name="Полилиния: фигура 29"/>
            <p:cNvSpPr/>
            <p:nvPr/>
          </p:nvSpPr>
          <p:spPr>
            <a:xfrm>
              <a:off x="433348" y="3903796"/>
              <a:ext cx="184150" cy="84551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3" name="Graphic 20"/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14" name="Полилиния: фигура 31"/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5" name="Полилиния: фигура 32"/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33"/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8" name="Полилиния: фигура 34"/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9" name="Полилиния: фигура 35"/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0" name="Полилиния: фигура 36"/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3" name="Полилиния: фигура 37"/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pic>
        <p:nvPicPr>
          <p:cNvPr id="24" name="Graphic 2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33349" y="1493235"/>
            <a:ext cx="6081751" cy="1387046"/>
          </a:xfrm>
        </p:spPr>
        <p:txBody>
          <a:bodyPr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433348" y="3122141"/>
            <a:ext cx="6081751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2230" y="3791521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2230" y="4135457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_Титул (Поезд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2"/>
          <p:cNvSpPr/>
          <p:nvPr userDrawn="1"/>
        </p:nvSpPr>
        <p:spPr>
          <a:xfrm>
            <a:off x="10971213" y="0"/>
            <a:ext cx="1220787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7" name="Rectangle 23"/>
          <p:cNvSpPr/>
          <p:nvPr userDrawn="1"/>
        </p:nvSpPr>
        <p:spPr>
          <a:xfrm flipH="1" flipV="1">
            <a:off x="2286000" y="5257800"/>
            <a:ext cx="8685213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8" name="Rectangle 24"/>
          <p:cNvSpPr/>
          <p:nvPr userDrawn="1"/>
        </p:nvSpPr>
        <p:spPr>
          <a:xfrm flipH="1" flipV="1">
            <a:off x="0" y="6411913"/>
            <a:ext cx="2286000" cy="446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9" name="Picture 16" descr="A close up of a train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950" y="3043238"/>
            <a:ext cx="7639050" cy="335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aphic 21"/>
          <p:cNvGrpSpPr>
            <a:grpSpLocks/>
          </p:cNvGrpSpPr>
          <p:nvPr userDrawn="1"/>
        </p:nvGrpSpPr>
        <p:grpSpPr bwMode="auto">
          <a:xfrm>
            <a:off x="433388" y="3779838"/>
            <a:ext cx="182562" cy="207962"/>
            <a:chOff x="433348" y="3779361"/>
            <a:chExt cx="182562" cy="208986"/>
          </a:xfrm>
        </p:grpSpPr>
        <p:sp>
          <p:nvSpPr>
            <p:cNvPr id="11" name="Полилиния: фигура 28"/>
            <p:cNvSpPr/>
            <p:nvPr/>
          </p:nvSpPr>
          <p:spPr>
            <a:xfrm>
              <a:off x="463510" y="3779361"/>
              <a:ext cx="123825" cy="11486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2" name="Полилиния: фигура 29"/>
            <p:cNvSpPr/>
            <p:nvPr/>
          </p:nvSpPr>
          <p:spPr>
            <a:xfrm>
              <a:off x="433348" y="3903796"/>
              <a:ext cx="184150" cy="84551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3" name="Graphic 20"/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14" name="Полилиния: фигура 31"/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32"/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33"/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8" name="Полилиния: фигура 34"/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9" name="Полилиния: фигура 35"/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0" name="Полилиния: фигура 36"/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3" name="Полилиния: фигура 37"/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pic>
        <p:nvPicPr>
          <p:cNvPr id="24" name="Graphic 2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33349" y="1493235"/>
            <a:ext cx="6081751" cy="1387046"/>
          </a:xfrm>
        </p:spPr>
        <p:txBody>
          <a:bodyPr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433348" y="3122141"/>
            <a:ext cx="6081751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2230" y="3791521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2230" y="4135457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_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 userDrawn="1"/>
        </p:nvSpPr>
        <p:spPr>
          <a:xfrm rot="5400000">
            <a:off x="1" y="6396037"/>
            <a:ext cx="461962" cy="461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8" name="Rectangle 17"/>
          <p:cNvSpPr/>
          <p:nvPr userDrawn="1"/>
        </p:nvSpPr>
        <p:spPr>
          <a:xfrm rot="5400000">
            <a:off x="3816350" y="2579688"/>
            <a:ext cx="461963" cy="7170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/>
          <p:nvPr userDrawn="1"/>
        </p:nvSpPr>
        <p:spPr>
          <a:xfrm rot="5400000">
            <a:off x="9681369" y="3423444"/>
            <a:ext cx="461962" cy="45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grpSp>
        <p:nvGrpSpPr>
          <p:cNvPr id="10" name="Graphic 21"/>
          <p:cNvGrpSpPr>
            <a:grpSpLocks/>
          </p:cNvGrpSpPr>
          <p:nvPr userDrawn="1"/>
        </p:nvGrpSpPr>
        <p:grpSpPr bwMode="auto">
          <a:xfrm>
            <a:off x="433388" y="3779838"/>
            <a:ext cx="182562" cy="207962"/>
            <a:chOff x="433348" y="3779361"/>
            <a:chExt cx="182562" cy="208986"/>
          </a:xfrm>
        </p:grpSpPr>
        <p:sp>
          <p:nvSpPr>
            <p:cNvPr id="11" name="Полилиния: фигура 22"/>
            <p:cNvSpPr/>
            <p:nvPr/>
          </p:nvSpPr>
          <p:spPr>
            <a:xfrm>
              <a:off x="463510" y="3779361"/>
              <a:ext cx="123825" cy="11486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2" name="Полилиния: фигура 23"/>
            <p:cNvSpPr/>
            <p:nvPr/>
          </p:nvSpPr>
          <p:spPr>
            <a:xfrm>
              <a:off x="433348" y="3903796"/>
              <a:ext cx="184150" cy="84551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3" name="Graphic 20"/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14" name="Полилиния: фигура 27"/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28"/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29"/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8" name="Полилиния: фигура 30"/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1" name="Полилиния: фигура 31"/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2" name="Полилиния: фигура 32"/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23" name="Полилиния: фигура 33"/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pic>
        <p:nvPicPr>
          <p:cNvPr id="24" name="Graphic 2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633332" y="0"/>
            <a:ext cx="4558668" cy="54715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US">
                <a:solidFill>
                  <a:sysClr val="windowText" lastClr="000000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349" y="1493235"/>
            <a:ext cx="6243676" cy="1387046"/>
          </a:xfrm>
        </p:spPr>
        <p:txBody>
          <a:bodyPr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48" y="3122141"/>
            <a:ext cx="6243676" cy="3077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2230" y="3791521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2230" y="4135457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_Титул (Рудни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1"/>
          <p:cNvGrpSpPr>
            <a:grpSpLocks/>
          </p:cNvGrpSpPr>
          <p:nvPr userDrawn="1"/>
        </p:nvGrpSpPr>
        <p:grpSpPr bwMode="auto">
          <a:xfrm>
            <a:off x="433388" y="3779838"/>
            <a:ext cx="182562" cy="207962"/>
            <a:chOff x="433348" y="3779361"/>
            <a:chExt cx="182562" cy="208986"/>
          </a:xfrm>
        </p:grpSpPr>
        <p:sp>
          <p:nvSpPr>
            <p:cNvPr id="8" name="Полилиния: фигура 22"/>
            <p:cNvSpPr/>
            <p:nvPr/>
          </p:nvSpPr>
          <p:spPr>
            <a:xfrm>
              <a:off x="463510" y="3779361"/>
              <a:ext cx="123825" cy="11486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9" name="Полилиния: фигура 23"/>
            <p:cNvSpPr/>
            <p:nvPr/>
          </p:nvSpPr>
          <p:spPr>
            <a:xfrm>
              <a:off x="433348" y="3903796"/>
              <a:ext cx="184150" cy="84551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0" name="Graphic 20"/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11" name="Полилиния: фигура 27"/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2" name="Полилиния: фигура 28"/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3" name="Полилиния: фигура 29"/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4" name="Полилиния: фигура 30"/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5" name="Полилиния: фигура 31"/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6" name="Полилиния: фигура 32"/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7" name="Полилиния: фигура 33"/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18" name="Rectangle 24"/>
          <p:cNvSpPr/>
          <p:nvPr userDrawn="1"/>
        </p:nvSpPr>
        <p:spPr>
          <a:xfrm rot="5400000">
            <a:off x="1" y="6396037"/>
            <a:ext cx="461962" cy="461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1" name="Rectangle 25"/>
          <p:cNvSpPr/>
          <p:nvPr userDrawn="1"/>
        </p:nvSpPr>
        <p:spPr>
          <a:xfrm rot="5400000">
            <a:off x="3816350" y="2579688"/>
            <a:ext cx="461963" cy="7170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2" name="Rectangle 34"/>
          <p:cNvSpPr/>
          <p:nvPr userDrawn="1"/>
        </p:nvSpPr>
        <p:spPr>
          <a:xfrm rot="5400000">
            <a:off x="9681369" y="3423444"/>
            <a:ext cx="461962" cy="45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3" name="Graphic 2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46088"/>
            <a:ext cx="18192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349" y="1493235"/>
            <a:ext cx="6243676" cy="1387046"/>
          </a:xfrm>
        </p:spPr>
        <p:txBody>
          <a:bodyPr anchor="ctr"/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48" y="3137530"/>
            <a:ext cx="624367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2230" y="3791521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2230" y="4135457"/>
            <a:ext cx="1782993" cy="184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tags" Target="../tags/tag9.xml"/><Relationship Id="rId18" Type="http://schemas.openxmlformats.org/officeDocument/2006/relationships/tags" Target="../tags/tag1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7.xml"/><Relationship Id="rId7" Type="http://schemas.openxmlformats.org/officeDocument/2006/relationships/tags" Target="../tags/tag3.xml"/><Relationship Id="rId12" Type="http://schemas.openxmlformats.org/officeDocument/2006/relationships/tags" Target="../tags/tag8.xml"/><Relationship Id="rId17" Type="http://schemas.openxmlformats.org/officeDocument/2006/relationships/tags" Target="../tags/tag13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2.xml"/><Relationship Id="rId20" Type="http://schemas.openxmlformats.org/officeDocument/2006/relationships/tags" Target="../tags/tag16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tags" Target="../tags/tag7.xml"/><Relationship Id="rId24" Type="http://schemas.openxmlformats.org/officeDocument/2006/relationships/image" Target="../media/image1.emf"/><Relationship Id="rId5" Type="http://schemas.openxmlformats.org/officeDocument/2006/relationships/vmlDrawing" Target="../drawings/vmlDrawing1.vml"/><Relationship Id="rId15" Type="http://schemas.openxmlformats.org/officeDocument/2006/relationships/tags" Target="../tags/tag11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6.xml"/><Relationship Id="rId19" Type="http://schemas.openxmlformats.org/officeDocument/2006/relationships/tags" Target="../tags/tag15.xml"/><Relationship Id="rId4" Type="http://schemas.openxmlformats.org/officeDocument/2006/relationships/theme" Target="../theme/theme1.xml"/><Relationship Id="rId9" Type="http://schemas.openxmlformats.org/officeDocument/2006/relationships/tags" Target="../tags/tag5.xml"/><Relationship Id="rId14" Type="http://schemas.openxmlformats.org/officeDocument/2006/relationships/tags" Target="../tags/tag10.xml"/><Relationship Id="rId22" Type="http://schemas.openxmlformats.org/officeDocument/2006/relationships/tags" Target="../tags/tag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9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37" Type="http://schemas.openxmlformats.org/officeDocument/2006/relationships/tags" Target="../tags/tag57.xml"/><Relationship Id="rId40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tags" Target="../tags/tag5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vmlDrawing" Target="../drawings/vmlDrawing5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2" name="Object 48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7488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think-cell Slide" r:id="rId23" imgW="360" imgH="360" progId="">
                  <p:embed/>
                </p:oleObj>
              </mc:Choice>
              <mc:Fallback>
                <p:oleObj name="think-cell Slide" r:id="rId23" imgW="360" imgH="360" progId="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7488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7488" cy="161925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n-US" sz="1745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75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25" y="265113"/>
            <a:ext cx="118427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altLang="en-US"/>
              <a:t>Образец заголовка</a:t>
            </a:r>
            <a:endParaRPr lang="en-US" altLang="en-US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25" y="30163"/>
            <a:ext cx="490538" cy="1238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800" cap="all" dirty="0">
                <a:solidFill>
                  <a:srgbClr val="808080"/>
                </a:solidFill>
                <a:latin typeface="+mj-lt"/>
                <a:cs typeface="+mn-cs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25" y="817563"/>
            <a:ext cx="11842750" cy="2460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rgbClr val="808080"/>
                </a:solidFill>
                <a:latin typeface="+mj-lt"/>
                <a:cs typeface="+mn-cs"/>
              </a:rPr>
              <a:t>Unit of measure</a:t>
            </a:r>
          </a:p>
        </p:txBody>
      </p:sp>
      <p:grpSp>
        <p:nvGrpSpPr>
          <p:cNvPr id="1078" name="Group 6" hidden="1"/>
          <p:cNvGrpSpPr>
            <a:grpSpLocks/>
          </p:cNvGrpSpPr>
          <p:nvPr/>
        </p:nvGrpSpPr>
        <p:grpSpPr bwMode="auto">
          <a:xfrm>
            <a:off x="161925" y="6170613"/>
            <a:ext cx="11842750" cy="290512"/>
            <a:chOff x="131614" y="6170634"/>
            <a:chExt cx="9621986" cy="289795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31614" y="6170634"/>
              <a:ext cx="9621986" cy="1235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800" dirty="0">
                  <a:solidFill>
                    <a:srgbClr val="808080"/>
                  </a:solidFill>
                  <a:latin typeface="+mj-lt"/>
                  <a:cs typeface="+mn-cs"/>
                </a:rPr>
                <a:t>1 </a:t>
              </a:r>
              <a:r>
                <a:rPr lang="ru-RU" sz="800" dirty="0">
                  <a:solidFill>
                    <a:srgbClr val="808080"/>
                  </a:solidFill>
                  <a:latin typeface="+mj-lt"/>
                  <a:cs typeface="+mn-cs"/>
                </a:rPr>
                <a:t>Сноска</a:t>
              </a:r>
              <a:endParaRPr lang="en-US" sz="800" dirty="0">
                <a:solidFill>
                  <a:srgbClr val="808080"/>
                </a:solidFill>
                <a:latin typeface="+mj-lt"/>
                <a:cs typeface="+mn-cs"/>
              </a:endParaRP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31614" y="6336910"/>
              <a:ext cx="9621986" cy="1235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621975" indent="-621975" defTabSz="913526">
                <a:tabLst>
                  <a:tab pos="625214" algn="l"/>
                </a:tabLst>
                <a:defRPr/>
              </a:pPr>
              <a:r>
                <a:rPr lang="ru-RU" sz="800" dirty="0">
                  <a:solidFill>
                    <a:srgbClr val="808080"/>
                  </a:solidFill>
                  <a:latin typeface="+mj-lt"/>
                  <a:cs typeface="+mn-cs"/>
                </a:rPr>
                <a:t>ИСТОЧНИК</a:t>
              </a:r>
              <a:r>
                <a:rPr lang="en-US" sz="800" dirty="0">
                  <a:solidFill>
                    <a:srgbClr val="808080"/>
                  </a:solidFill>
                  <a:latin typeface="+mj-lt"/>
                  <a:cs typeface="+mn-cs"/>
                </a:rPr>
                <a:t>: </a:t>
              </a:r>
              <a:r>
                <a:rPr lang="ru-RU" sz="800" dirty="0">
                  <a:solidFill>
                    <a:srgbClr val="808080"/>
                  </a:solidFill>
                  <a:latin typeface="+mj-lt"/>
                  <a:cs typeface="+mn-cs"/>
                </a:rPr>
                <a:t>ИСТОЧНИК</a:t>
              </a:r>
              <a:endParaRPr lang="en-US" sz="800" dirty="0">
                <a:solidFill>
                  <a:srgbClr val="808080"/>
                </a:solidFill>
                <a:latin typeface="+mj-lt"/>
                <a:cs typeface="+mn-cs"/>
              </a:endParaRPr>
            </a:p>
          </p:txBody>
        </p:sp>
      </p:grpSp>
      <p:sp>
        <p:nvSpPr>
          <p:cNvPr id="107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4850" y="2085975"/>
            <a:ext cx="5854700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  <a:endParaRPr lang="en-US" altLang="en-US"/>
          </a:p>
        </p:txBody>
      </p:sp>
      <p:grpSp>
        <p:nvGrpSpPr>
          <p:cNvPr id="1080" name="ACET" hidden="1"/>
          <p:cNvGrpSpPr>
            <a:grpSpLocks/>
          </p:cNvGrpSpPr>
          <p:nvPr/>
        </p:nvGrpSpPr>
        <p:grpSpPr bwMode="auto">
          <a:xfrm>
            <a:off x="1974850" y="1447800"/>
            <a:ext cx="5803900" cy="449263"/>
            <a:chOff x="915" y="753"/>
            <a:chExt cx="2686" cy="277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53"/>
              <a:ext cx="2686" cy="27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</p:spPr>
          <p:txBody>
            <a:bodyPr lIns="0" tIns="0" rIns="0" bIns="18288" anchor="b"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+mj-lt"/>
                  <a:cs typeface="+mn-cs"/>
                </a:rPr>
                <a:t>Title</a:t>
              </a:r>
            </a:p>
            <a:p>
              <a:pPr>
                <a:defRPr/>
              </a:pPr>
              <a:r>
                <a:rPr lang="en-US" sz="1400" dirty="0">
                  <a:solidFill>
                    <a:schemeClr val="accent6"/>
                  </a:solidFill>
                  <a:latin typeface="+mj-lt"/>
                  <a:cs typeface="+mn-cs"/>
                </a:rPr>
                <a:t>Unit of measure</a:t>
              </a:r>
            </a:p>
          </p:txBody>
        </p:sp>
      </p:grpSp>
      <p:grpSp>
        <p:nvGrpSpPr>
          <p:cNvPr id="1081" name="McKSticker" hidden="1"/>
          <p:cNvGrpSpPr>
            <a:grpSpLocks/>
          </p:cNvGrpSpPr>
          <p:nvPr/>
        </p:nvGrpSpPr>
        <p:grpSpPr bwMode="auto">
          <a:xfrm>
            <a:off x="11414125" y="387350"/>
            <a:ext cx="473075" cy="150813"/>
            <a:chOff x="8392576" y="285750"/>
            <a:chExt cx="348199" cy="147806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92576" y="285750"/>
              <a:ext cx="348199" cy="14780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rgbClr val="002960"/>
                </a:buClr>
                <a:defRPr/>
              </a:pPr>
              <a:r>
                <a:rPr lang="en-US" sz="800" dirty="0">
                  <a:solidFill>
                    <a:srgbClr val="808080"/>
                  </a:solidFill>
                  <a:latin typeface="+mj-lt"/>
                  <a:cs typeface="+mn-cs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92576" y="285750"/>
              <a:ext cx="0" cy="147806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92576" y="433556"/>
              <a:ext cx="348199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</p:cxnSp>
      </p:grpSp>
      <p:grpSp>
        <p:nvGrpSpPr>
          <p:cNvPr id="1082" name="LegendBoxes" hidden="1"/>
          <p:cNvGrpSpPr>
            <a:grpSpLocks/>
          </p:cNvGrpSpPr>
          <p:nvPr/>
        </p:nvGrpSpPr>
        <p:grpSpPr bwMode="auto">
          <a:xfrm>
            <a:off x="10760075" y="381000"/>
            <a:ext cx="855663" cy="1012825"/>
            <a:chOff x="7835905" y="279400"/>
            <a:chExt cx="628840" cy="994298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310"/>
              <a:ext cx="165668" cy="16052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59923"/>
              <a:ext cx="165668" cy="16052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2654"/>
              <a:ext cx="165668" cy="160521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826"/>
              <a:ext cx="165668" cy="160521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90241" y="279400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90241" y="549014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90241" y="821744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90241" y="1092917"/>
              <a:ext cx="374504" cy="1807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</p:grpSp>
      <p:grpSp>
        <p:nvGrpSpPr>
          <p:cNvPr id="1083" name="LegendLines" hidden="1"/>
          <p:cNvGrpSpPr>
            <a:grpSpLocks/>
          </p:cNvGrpSpPr>
          <p:nvPr/>
        </p:nvGrpSpPr>
        <p:grpSpPr bwMode="auto">
          <a:xfrm>
            <a:off x="10340975" y="381000"/>
            <a:ext cx="1274763" cy="741363"/>
            <a:chOff x="7540629" y="279400"/>
            <a:chExt cx="936760" cy="72759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765"/>
              <a:ext cx="457297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7745"/>
              <a:ext cx="457297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6632"/>
              <a:ext cx="457297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+mj-lt"/>
                <a:cs typeface="+mn-cs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918" y="279400"/>
              <a:ext cx="374471" cy="1807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918" y="545822"/>
              <a:ext cx="374471" cy="1807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918" y="826266"/>
              <a:ext cx="374471" cy="1807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</p:grpSp>
      <p:grpSp>
        <p:nvGrpSpPr>
          <p:cNvPr id="1084" name="LegendMoons" hidden="1"/>
          <p:cNvGrpSpPr>
            <a:grpSpLocks/>
          </p:cNvGrpSpPr>
          <p:nvPr/>
        </p:nvGrpSpPr>
        <p:grpSpPr bwMode="auto">
          <a:xfrm>
            <a:off x="10669588" y="350838"/>
            <a:ext cx="946150" cy="1333500"/>
            <a:chOff x="7769225" y="250825"/>
            <a:chExt cx="695447" cy="1306516"/>
          </a:xfrm>
        </p:grpSpPr>
        <p:grpSp>
          <p:nvGrpSpPr>
            <p:cNvPr id="1089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1090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1091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1092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grpSp>
          <p:nvGrpSpPr>
            <p:cNvPr id="1093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198"/>
                <a:ext cx="160" cy="1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56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200" dirty="0">
                  <a:latin typeface="+mj-lt"/>
                  <a:cs typeface="+mn-cs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90110" y="263268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90110" y="538569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90110" y="812315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90110" y="1084507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90110" y="1359808"/>
              <a:ext cx="374562" cy="1804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  <a:defRPr/>
              </a:pPr>
              <a:r>
                <a:rPr lang="en-US" sz="1200" dirty="0">
                  <a:latin typeface="+mj-lt"/>
                  <a:cs typeface="+mn-cs"/>
                </a:rPr>
                <a:t>Legend</a:t>
              </a:r>
            </a:p>
          </p:txBody>
        </p:sp>
      </p:grpSp>
      <p:sp>
        <p:nvSpPr>
          <p:cNvPr id="63" name="Slide Number"/>
          <p:cNvSpPr txBox="1">
            <a:spLocks/>
          </p:cNvSpPr>
          <p:nvPr/>
        </p:nvSpPr>
        <p:spPr bwMode="auto">
          <a:xfrm>
            <a:off x="6089650" y="6577013"/>
            <a:ext cx="125413" cy="12223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95325367-2E3A-4D9D-A032-D6BBDEAD1C93}" type="slidenum">
              <a:rPr lang="en-US" altLang="en-US" sz="800">
                <a:solidFill>
                  <a:srgbClr val="808080"/>
                </a:solidFill>
              </a:rPr>
              <a:pPr algn="ctr" eaLnBrk="1" hangingPunct="1">
                <a:defRPr/>
              </a:pPr>
              <a:t>‹#›</a:t>
            </a:fld>
            <a:endParaRPr lang="en-US" altLang="en-US" sz="800">
              <a:solidFill>
                <a:srgbClr val="808080"/>
              </a:solidFill>
            </a:endParaRPr>
          </a:p>
        </p:txBody>
      </p:sp>
      <p:cxnSp>
        <p:nvCxnSpPr>
          <p:cNvPr id="1086" name="Straight Connector 76"/>
          <p:cNvCxnSpPr>
            <a:cxnSpLocks/>
          </p:cNvCxnSpPr>
          <p:nvPr/>
        </p:nvCxnSpPr>
        <p:spPr bwMode="auto">
          <a:xfrm>
            <a:off x="161925" y="766763"/>
            <a:ext cx="11842750" cy="0"/>
          </a:xfrm>
          <a:prstGeom prst="line">
            <a:avLst/>
          </a:prstGeom>
          <a:noFill/>
          <a:ln w="19050" algn="ctr">
            <a:solidFill>
              <a:srgbClr val="F57F29"/>
            </a:solidFill>
            <a:round/>
            <a:headEnd/>
            <a:tailEnd/>
          </a:ln>
        </p:spPr>
      </p:cxnSp>
      <p:cxnSp>
        <p:nvCxnSpPr>
          <p:cNvPr id="1087" name="Straight Connector 77"/>
          <p:cNvCxnSpPr>
            <a:cxnSpLocks/>
          </p:cNvCxnSpPr>
          <p:nvPr/>
        </p:nvCxnSpPr>
        <p:spPr bwMode="auto">
          <a:xfrm>
            <a:off x="161925" y="6489700"/>
            <a:ext cx="11842750" cy="0"/>
          </a:xfrm>
          <a:prstGeom prst="line">
            <a:avLst/>
          </a:prstGeom>
          <a:noFill/>
          <a:ln w="6350" algn="ctr">
            <a:solidFill>
              <a:srgbClr val="909090"/>
            </a:solidFill>
            <a:round/>
            <a:headEnd/>
            <a:tailEnd/>
          </a:ln>
        </p:spPr>
      </p:cxnSp>
      <p:pic>
        <p:nvPicPr>
          <p:cNvPr id="1088" name="Picture 2"/>
          <p:cNvPicPr>
            <a:picLocks noChangeAspect="1" noChangeArrowheads="1"/>
          </p:cNvPicPr>
          <p:nvPr/>
        </p:nvPicPr>
        <p:blipFill>
          <a:blip r:embed="rId25"/>
          <a:srcRect l="-7050" t="-45038" r="-6541" b="-50856"/>
          <a:stretch>
            <a:fillRect/>
          </a:stretch>
        </p:blipFill>
        <p:spPr bwMode="auto">
          <a:xfrm>
            <a:off x="10728325" y="6489700"/>
            <a:ext cx="1358900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hf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tabLst>
          <a:tab pos="274638" algn="l"/>
        </a:tabLst>
        <a:defRPr sz="20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tabLst>
          <a:tab pos="274638" algn="l"/>
        </a:tabLst>
        <a:defRPr sz="2000">
          <a:solidFill>
            <a:schemeClr val="tx1"/>
          </a:solidFill>
          <a:latin typeface="Arial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tabLst>
          <a:tab pos="274638" algn="l"/>
        </a:tabLst>
        <a:defRPr sz="2000">
          <a:solidFill>
            <a:schemeClr val="tx1"/>
          </a:solidFill>
          <a:latin typeface="Arial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tabLst>
          <a:tab pos="274638" algn="l"/>
        </a:tabLst>
        <a:defRPr sz="2000">
          <a:solidFill>
            <a:schemeClr val="tx1"/>
          </a:solidFill>
          <a:latin typeface="Arial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tabLst>
          <a:tab pos="274638" algn="l"/>
        </a:tabLst>
        <a:defRPr sz="2000">
          <a:solidFill>
            <a:schemeClr val="tx1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342900" indent="-342900" algn="l" defTabSz="912813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Char char="•"/>
        <a:defRPr sz="1400">
          <a:solidFill>
            <a:schemeClr val="tx1"/>
          </a:solidFill>
          <a:latin typeface="+mj-lt"/>
          <a:ea typeface="+mn-ea"/>
          <a:cs typeface="+mn-cs"/>
        </a:defRPr>
      </a:lvl1pPr>
      <a:lvl2pPr marL="196850" indent="-195263" algn="l" defTabSz="912813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400">
          <a:solidFill>
            <a:schemeClr val="tx1"/>
          </a:solidFill>
          <a:latin typeface="+mj-lt"/>
        </a:defRPr>
      </a:lvl2pPr>
      <a:lvl3pPr marL="465138" indent="-266700" algn="l" defTabSz="912813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400">
          <a:solidFill>
            <a:schemeClr val="tx1"/>
          </a:solidFill>
          <a:latin typeface="+mj-lt"/>
        </a:defRPr>
      </a:lvl3pPr>
      <a:lvl4pPr marL="625475" indent="-157163" algn="l" defTabSz="912813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400">
          <a:solidFill>
            <a:schemeClr val="tx1"/>
          </a:solidFill>
          <a:latin typeface="+mj-lt"/>
        </a:defRPr>
      </a:lvl4pPr>
      <a:lvl5pPr marL="763588" indent="-131763" algn="l" defTabSz="912813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400">
          <a:solidFill>
            <a:schemeClr val="tx1"/>
          </a:solidFill>
          <a:latin typeface="+mj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72" name="Object 44"/>
          <p:cNvGraphicFramePr>
            <a:graphicFrameLocks noChangeAspect="1"/>
          </p:cNvGraphicFramePr>
          <p:nvPr>
            <p:custDataLst>
              <p:tags r:id="rId3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Слайд think-cell" r:id="rId38" imgW="360" imgH="360" progId="">
                  <p:embed/>
                </p:oleObj>
              </mc:Choice>
              <mc:Fallback>
                <p:oleObj name="Слайд think-cell" r:id="rId38" imgW="360" imgH="360" progId="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2575" name="Title Placeholder 1"/>
          <p:cNvSpPr>
            <a:spLocks noGrp="1"/>
          </p:cNvSpPr>
          <p:nvPr>
            <p:ph type="title"/>
          </p:nvPr>
        </p:nvSpPr>
        <p:spPr bwMode="auto">
          <a:xfrm>
            <a:off x="447675" y="501650"/>
            <a:ext cx="956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462713"/>
            <a:ext cx="333375" cy="1524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fld id="{267F5CC8-170D-4D21-9405-93D33E63E1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7" name="Straight Connector 16"/>
          <p:cNvCxnSpPr>
            <a:cxnSpLocks/>
          </p:cNvCxnSpPr>
          <p:nvPr userDrawn="1"/>
        </p:nvCxnSpPr>
        <p:spPr>
          <a:xfrm>
            <a:off x="447675" y="906463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 userDrawn="1"/>
        </p:nvCxnSpPr>
        <p:spPr>
          <a:xfrm>
            <a:off x="447675" y="6305550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7675" y="6423025"/>
            <a:ext cx="10852150" cy="2317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80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447675" y="1089025"/>
            <a:ext cx="11287125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Первый уровень</a:t>
            </a:r>
            <a:endParaRPr lang="en-US"/>
          </a:p>
          <a:p>
            <a:pPr lvl="1"/>
            <a:r>
              <a:rPr lang="ru-RU"/>
              <a:t>Второй уровень</a:t>
            </a:r>
            <a:endParaRPr lang="en-US"/>
          </a:p>
          <a:p>
            <a:pPr lvl="2"/>
            <a:r>
              <a:rPr lang="ru-RU"/>
              <a:t>Третий уровень</a:t>
            </a:r>
            <a:endParaRPr lang="en-US"/>
          </a:p>
          <a:p>
            <a:pPr lvl="3"/>
            <a:r>
              <a:rPr lang="ru-RU"/>
              <a:t>Четвертый уровень</a:t>
            </a:r>
            <a:endParaRPr lang="en-US"/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2581" name="Graphic 10"/>
          <p:cNvPicPr>
            <a:picLocks noChangeAspect="1"/>
          </p:cNvPicPr>
          <p:nvPr userDrawn="1"/>
        </p:nvPicPr>
        <p:blipFill>
          <a:blip r:embed="rId40"/>
          <a:srcRect/>
          <a:stretch>
            <a:fillRect/>
          </a:stretch>
        </p:blipFill>
        <p:spPr bwMode="auto">
          <a:xfrm>
            <a:off x="10467975" y="541338"/>
            <a:ext cx="12668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2875" indent="-142875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rgbClr val="ED7817"/>
        </a:buClr>
        <a:buFont typeface="Wingdings" pitchFamily="2" charset="2"/>
        <a:buChar char="§"/>
        <a:defRPr lang="ru-RU" sz="1200" kern="1200" dirty="0">
          <a:solidFill>
            <a:srgbClr val="000000"/>
          </a:solidFill>
          <a:latin typeface="Arial"/>
          <a:ea typeface="+mn-ea"/>
          <a:cs typeface="+mn-cs"/>
        </a:defRPr>
      </a:lvl1pPr>
      <a:lvl2pPr marL="287338" indent="-142875" algn="l" rtl="0" eaLnBrk="0" fontAlgn="base" hangingPunct="0">
        <a:spcBef>
          <a:spcPct val="0"/>
        </a:spcBef>
        <a:spcAft>
          <a:spcPts val="600"/>
        </a:spcAft>
        <a:buClr>
          <a:schemeClr val="accent2"/>
        </a:buClr>
        <a:buFont typeface="Arial" charset="0"/>
        <a:buChar char="–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66725" indent="-171450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rgbClr val="B0B1B2"/>
        </a:buClr>
        <a:buFont typeface="Wingdings" pitchFamily="2" charset="2"/>
        <a:buChar char="§"/>
        <a:defRPr lang="en-US" sz="1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611188" indent="-142875" algn="l" rtl="0" eaLnBrk="0" fontAlgn="base" hangingPunct="0">
        <a:spcBef>
          <a:spcPct val="0"/>
        </a:spcBef>
        <a:spcAft>
          <a:spcPts val="600"/>
        </a:spcAft>
        <a:buClr>
          <a:srgbClr val="B0B1B2"/>
        </a:buClr>
        <a:buFont typeface="Arial" charset="0"/>
        <a:buChar char="─"/>
        <a:defRPr lang="ru-RU" sz="1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790575" indent="-171450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rgbClr val="E32112"/>
        </a:buClr>
        <a:buFont typeface="Wingdings" pitchFamily="2" charset="2"/>
        <a:buChar char="§"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68" name="Object 48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25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4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Title 14"/>
          <p:cNvSpPr>
            <a:spLocks noGrp="1"/>
          </p:cNvSpPr>
          <p:nvPr>
            <p:ph type="ctrTitle"/>
          </p:nvPr>
        </p:nvSpPr>
        <p:spPr>
          <a:xfrm>
            <a:off x="433349" y="1493235"/>
            <a:ext cx="9433982" cy="109984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altLang="en-US" sz="3600" dirty="0" smtClean="0"/>
              <a:t>Примерзание кокса к коксовым рампам в  </a:t>
            </a:r>
            <a:br>
              <a:rPr lang="ru-RU" altLang="en-US" sz="3600" dirty="0" smtClean="0"/>
            </a:br>
            <a:r>
              <a:rPr lang="ru-RU" altLang="en-US" sz="3600" dirty="0" smtClean="0"/>
              <a:t>зимний период</a:t>
            </a:r>
            <a:endParaRPr lang="ru-RU" altLang="en-US" sz="3600" dirty="0"/>
          </a:p>
        </p:txBody>
      </p:sp>
      <p:sp>
        <p:nvSpPr>
          <p:cNvPr id="5170" name="Subtitle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defTabSz="912813" eaLnBrk="1" hangingPunct="1"/>
            <a:r>
              <a:rPr dirty="0">
                <a:latin typeface="Arial" charset="0"/>
              </a:rPr>
              <a:t>АО «ЕВРАЗ ЗСМК»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eaLnBrk="1" fontAlgn="auto" hangingPunct="1">
              <a:defRPr/>
            </a:pPr>
            <a:r>
              <a:rPr lang="ru-RU" dirty="0"/>
              <a:t>Команда №</a:t>
            </a:r>
            <a:r>
              <a:rPr dirty="0"/>
              <a:t> 11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eaLnBrk="1" fontAlgn="auto" hangingPunct="1">
              <a:defRPr/>
            </a:pPr>
            <a:r>
              <a:rPr lang="ru-RU" dirty="0"/>
              <a:t>29.06.2021 г.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r>
              <a:rPr lang="ru-RU" dirty="0" smtClean="0"/>
              <a:t>Решение 5: Перевод КБ-1 на сухое тушение кокса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5768789" y="945850"/>
            <a:ext cx="5896204" cy="453200"/>
          </a:xfrm>
        </p:spPr>
        <p:txBody>
          <a:bodyPr/>
          <a:lstStyle/>
          <a:p>
            <a:r>
              <a:rPr lang="ru-RU" sz="1400" b="1" dirty="0"/>
              <a:t>Решение позволяющее целиком исключить проблему – строительство нового комплекса УСТК-1 / модернизация УСТК-2</a:t>
            </a:r>
          </a:p>
          <a:p>
            <a:endParaRPr lang="ru-RU" sz="1400" b="1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Научно-техническая конференция №59 – «Твой вызов»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4"/>
          </p:nvPr>
        </p:nvSpPr>
        <p:spPr>
          <a:xfrm>
            <a:off x="11331617" y="6426398"/>
            <a:ext cx="333375" cy="152400"/>
          </a:xfrm>
        </p:spPr>
        <p:txBody>
          <a:bodyPr/>
          <a:lstStyle/>
          <a:p>
            <a:pPr>
              <a:defRPr/>
            </a:pPr>
            <a:fld id="{86FD43A1-5336-4E6E-9517-6E5D04D806E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35" name="Группа 34"/>
          <p:cNvGrpSpPr/>
          <p:nvPr/>
        </p:nvGrpSpPr>
        <p:grpSpPr>
          <a:xfrm>
            <a:off x="5768789" y="1451136"/>
            <a:ext cx="5896202" cy="2506423"/>
            <a:chOff x="436245" y="1661160"/>
            <a:chExt cx="5067300" cy="272415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436245" y="1661160"/>
              <a:ext cx="2457450" cy="5029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</a:rPr>
                <a:t>КБ-1</a:t>
              </a: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046095" y="1661160"/>
              <a:ext cx="2457450" cy="5029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</a:rPr>
                <a:t>КБ-2</a:t>
              </a:r>
            </a:p>
          </p:txBody>
        </p:sp>
        <p:cxnSp>
          <p:nvCxnSpPr>
            <p:cNvPr id="11" name="Прямая соединительная линия 10"/>
            <p:cNvCxnSpPr>
              <a:stCxn id="6" idx="2"/>
            </p:cNvCxnSpPr>
            <p:nvPr/>
          </p:nvCxnSpPr>
          <p:spPr>
            <a:xfrm>
              <a:off x="1664970" y="2164080"/>
              <a:ext cx="0" cy="2971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>
              <a:off x="4263390" y="2167890"/>
              <a:ext cx="0" cy="29718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>
              <a:off x="1664970" y="2461260"/>
              <a:ext cx="2598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/>
            <p:nvPr/>
          </p:nvCxnSpPr>
          <p:spPr>
            <a:xfrm>
              <a:off x="2964180" y="2465070"/>
              <a:ext cx="0" cy="339090"/>
            </a:xfrm>
            <a:prstGeom prst="straightConnector1">
              <a:avLst/>
            </a:prstGeom>
            <a:ln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Скругленный прямоугольник 16"/>
            <p:cNvSpPr/>
            <p:nvPr/>
          </p:nvSpPr>
          <p:spPr>
            <a:xfrm>
              <a:off x="615315" y="2804160"/>
              <a:ext cx="4697730" cy="6057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</a:rPr>
                <a:t>УСТК-1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094" y="2532757"/>
              <a:ext cx="1069332" cy="2007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0" lang="ru-RU" sz="120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Кокс -</a:t>
              </a:r>
              <a:r>
                <a:rPr kumimoji="0" lang="ru-RU" sz="120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18</a:t>
              </a:r>
              <a:r>
                <a:rPr kumimoji="0" lang="en-US" sz="120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  <a:r>
                <a:rPr kumimoji="0" lang="ru-RU" sz="120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ru-RU" sz="120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т/час</a:t>
              </a: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36245" y="3882390"/>
              <a:ext cx="2457450" cy="5029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</a:rPr>
                <a:t>ДЦ</a:t>
              </a: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046095" y="3882390"/>
              <a:ext cx="2457450" cy="5029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err="1">
                  <a:solidFill>
                    <a:schemeClr val="tx1"/>
                  </a:solidFill>
                </a:rPr>
                <a:t>ЦХУиПКХП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Соединительная линия уступом 26"/>
            <p:cNvCxnSpPr/>
            <p:nvPr/>
          </p:nvCxnSpPr>
          <p:spPr>
            <a:xfrm rot="5400000">
              <a:off x="2012295" y="2996565"/>
              <a:ext cx="472440" cy="1299210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Соединительная линия уступом 28"/>
            <p:cNvCxnSpPr/>
            <p:nvPr/>
          </p:nvCxnSpPr>
          <p:spPr>
            <a:xfrm rot="16200000" flipH="1">
              <a:off x="3469620" y="2990850"/>
              <a:ext cx="472440" cy="1310640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15315" y="3411735"/>
              <a:ext cx="1734064" cy="2007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0" lang="ru-RU" sz="120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Кокс</a:t>
              </a:r>
              <a:r>
                <a:rPr kumimoji="0" lang="ru-RU" sz="1200" i="0" u="none" strike="noStrike" kern="120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- </a:t>
              </a:r>
              <a:r>
                <a:rPr kumimoji="0" lang="ru-RU" sz="1200" i="0" u="none" strike="noStrike" kern="120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14</a:t>
              </a:r>
              <a:r>
                <a:rPr kumimoji="0" lang="en-US" sz="1200" i="0" u="none" strike="noStrike" kern="120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44</a:t>
              </a:r>
              <a:r>
                <a:rPr kumimoji="0" lang="ru-RU" sz="1200" i="0" u="none" strike="noStrike" kern="120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ru-RU" sz="1200" i="0" u="none" strike="noStrike" kern="1200" cap="none" spc="0" normalizeH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тыс</a:t>
              </a:r>
              <a:r>
                <a:rPr kumimoji="0" lang="ru-RU" sz="1200" i="0" u="none" strike="noStrike" kern="120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тонн/год</a:t>
              </a:r>
              <a:endParaRPr kumimoji="0" lang="ru-RU" sz="120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1850" y="3413520"/>
              <a:ext cx="1941195" cy="200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1200" dirty="0">
                  <a:solidFill>
                    <a:srgbClr val="000000"/>
                  </a:solidFill>
                  <a:latin typeface="Arial"/>
                  <a:cs typeface="+mn-cs"/>
                </a:rPr>
                <a:t>Пар </a:t>
              </a:r>
              <a:r>
                <a:rPr lang="ru-RU" sz="1200" dirty="0" smtClean="0">
                  <a:solidFill>
                    <a:srgbClr val="000000"/>
                  </a:solidFill>
                  <a:latin typeface="Arial"/>
                  <a:cs typeface="+mn-cs"/>
                </a:rPr>
                <a:t>– 10</a:t>
              </a:r>
              <a:r>
                <a:rPr lang="en-US" sz="1200" dirty="0" smtClean="0">
                  <a:solidFill>
                    <a:srgbClr val="000000"/>
                  </a:solidFill>
                  <a:latin typeface="Arial"/>
                  <a:cs typeface="+mn-cs"/>
                </a:rPr>
                <a:t>25,2</a:t>
              </a:r>
              <a:r>
                <a:rPr lang="ru-RU" sz="1200" dirty="0" smtClean="0">
                  <a:solidFill>
                    <a:srgbClr val="000000"/>
                  </a:solidFill>
                  <a:latin typeface="Arial"/>
                  <a:cs typeface="+mn-cs"/>
                </a:rPr>
                <a:t> </a:t>
              </a:r>
              <a:r>
                <a:rPr kumimoji="0" lang="ru-RU" sz="1200" i="0" u="none" strike="noStrike" kern="1200" cap="none" spc="0" normalizeH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rPr>
                <a:t>тыс</a:t>
              </a:r>
              <a:r>
                <a:rPr kumimoji="0" lang="ru-RU" sz="1200" i="0" u="none" strike="noStrike" kern="120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rPr>
                <a:t> тонн/год</a:t>
              </a:r>
              <a:endParaRPr kumimoji="0" lang="ru-RU" sz="120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aphicFrame>
        <p:nvGraphicFramePr>
          <p:cNvPr id="54" name="Таблица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3970"/>
              </p:ext>
            </p:extLst>
          </p:nvPr>
        </p:nvGraphicFramePr>
        <p:xfrm>
          <a:off x="5768788" y="4913920"/>
          <a:ext cx="5896202" cy="1257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90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23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23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23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050" b="1" dirty="0"/>
                        <a:t>Показатель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b="1" dirty="0"/>
                        <a:t>Мокрое тушение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b="1" dirty="0"/>
                        <a:t>Сухое тушение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50" b="1" dirty="0"/>
                        <a:t>Δ</a:t>
                      </a:r>
                      <a:endParaRPr lang="ru-RU" sz="105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CSR</a:t>
                      </a:r>
                      <a:endParaRPr lang="ru-RU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56,5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>
                          <a:solidFill>
                            <a:srgbClr val="00B050"/>
                          </a:solidFill>
                          <a:latin typeface="+mn-lt"/>
                          <a:cs typeface="+mn-cs"/>
                        </a:rPr>
                        <a:t>↑ 2,5</a:t>
                      </a:r>
                      <a:endParaRPr lang="en-US" sz="1050" dirty="0">
                        <a:solidFill>
                          <a:srgbClr val="00B050"/>
                        </a:solidFill>
                        <a:latin typeface="+mn-lt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M25</a:t>
                      </a:r>
                      <a:endParaRPr lang="ru-RU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86,6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90,4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>
                          <a:solidFill>
                            <a:srgbClr val="00B050"/>
                          </a:solidFill>
                          <a:latin typeface="+mn-lt"/>
                        </a:rPr>
                        <a:t>↑ </a:t>
                      </a:r>
                      <a:r>
                        <a:rPr kumimoji="0" lang="ru-RU" sz="105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3,8</a:t>
                      </a:r>
                      <a:endParaRPr kumimoji="0" lang="en-US" sz="105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M10</a:t>
                      </a:r>
                      <a:endParaRPr lang="ru-RU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8,2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6,8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>
                          <a:solidFill>
                            <a:srgbClr val="00B050"/>
                          </a:solidFill>
                          <a:latin typeface="+mn-lt"/>
                        </a:rPr>
                        <a:t>↓ </a:t>
                      </a:r>
                      <a:r>
                        <a:rPr lang="ru-RU" sz="1050" dirty="0">
                          <a:solidFill>
                            <a:srgbClr val="00B050"/>
                          </a:solidFill>
                          <a:latin typeface="+mn-lt"/>
                          <a:cs typeface="+mn-cs"/>
                        </a:rPr>
                        <a:t>1,4</a:t>
                      </a:r>
                      <a:endParaRPr lang="en-US" sz="1050" dirty="0">
                        <a:solidFill>
                          <a:srgbClr val="00B050"/>
                        </a:solidFill>
                        <a:latin typeface="+mn-lt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050" b="1" dirty="0"/>
                        <a:t>Влага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5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5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0,3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>
                          <a:solidFill>
                            <a:srgbClr val="00B050"/>
                          </a:solidFill>
                          <a:latin typeface="+mn-lt"/>
                        </a:rPr>
                        <a:t>↓ 5,7</a:t>
                      </a:r>
                      <a:endParaRPr lang="en-US" sz="1050" dirty="0">
                        <a:solidFill>
                          <a:srgbClr val="00B050"/>
                        </a:solidFill>
                        <a:latin typeface="+mn-lt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5768789" y="3990590"/>
            <a:ext cx="627977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ru-RU" sz="12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Потенциальные затраты </a:t>
            </a:r>
            <a:r>
              <a:rPr kumimoji="0" lang="ru-RU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(на </a:t>
            </a:r>
            <a:r>
              <a:rPr kumimoji="0" lang="ru-RU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примере УСТК</a:t>
            </a:r>
            <a:r>
              <a:rPr kumimoji="0" lang="ru-RU" sz="1200" b="0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Paul </a:t>
            </a:r>
            <a:r>
              <a:rPr kumimoji="0" lang="en-US" sz="12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Wurth</a:t>
            </a:r>
            <a:r>
              <a:rPr kumimoji="0" lang="ru-RU" sz="12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r>
              <a:rPr kumimoji="0" lang="ru-RU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r>
              <a:rPr kumimoji="0" lang="ru-RU" sz="12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cs typeface="+mn-cs"/>
              </a:rPr>
              <a:t>5 571,7</a:t>
            </a:r>
            <a:r>
              <a:rPr kumimoji="0" lang="en-US" sz="1200" b="1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млн руб</a:t>
            </a:r>
            <a:r>
              <a:rPr kumimoji="0" lang="ru-RU" sz="12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algn="l"/>
            <a:r>
              <a:rPr lang="ru-RU" sz="1200" b="1" dirty="0" smtClean="0">
                <a:solidFill>
                  <a:srgbClr val="000000"/>
                </a:solidFill>
                <a:latin typeface="Arial"/>
                <a:cs typeface="+mn-cs"/>
              </a:rPr>
              <a:t>Потенциальный эффект - </a:t>
            </a:r>
            <a:endParaRPr kumimoji="0" lang="ru-RU" sz="1200" b="1" i="0" u="none" strike="noStrike" kern="120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IRR – 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+mn-cs"/>
              </a:rPr>
              <a:t>45,3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%</a:t>
            </a:r>
          </a:p>
          <a:p>
            <a:pPr algn="l"/>
            <a:r>
              <a: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NPV – 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+mn-cs"/>
              </a:rPr>
              <a:t>79,6</a:t>
            </a:r>
            <a:r>
              <a:rPr lang="ru-RU" sz="1200" dirty="0" smtClean="0">
                <a:solidFill>
                  <a:srgbClr val="000000"/>
                </a:solidFill>
                <a:latin typeface="Arial"/>
                <a:cs typeface="+mn-cs"/>
              </a:rPr>
              <a:t> млн.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+mn-cs"/>
              </a:rPr>
              <a:t>$</a:t>
            </a:r>
            <a:endParaRPr kumimoji="0" lang="en-US" sz="12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DPP – 3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+mn-cs"/>
              </a:rPr>
              <a:t>,0</a:t>
            </a:r>
            <a:r>
              <a:rPr lang="ru-RU" sz="1200" dirty="0" smtClean="0">
                <a:solidFill>
                  <a:srgbClr val="000000"/>
                </a:solidFill>
                <a:latin typeface="Arial"/>
                <a:cs typeface="+mn-cs"/>
              </a:rPr>
              <a:t> лет</a:t>
            </a:r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945850"/>
            <a:ext cx="4864212" cy="53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8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Заголовок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763125" cy="295275"/>
          </a:xfrm>
        </p:spPr>
        <p:txBody>
          <a:bodyPr/>
          <a:lstStyle/>
          <a:p>
            <a:pPr eaLnBrk="1" hangingPunct="1"/>
            <a:r>
              <a:rPr lang="ru-RU" dirty="0"/>
              <a:t>Сравнительный анализ всех предложений</a:t>
            </a:r>
          </a:p>
        </p:txBody>
      </p:sp>
      <p:sp>
        <p:nvSpPr>
          <p:cNvPr id="163842" name="Нижний колонтитул 2"/>
          <p:cNvSpPr>
            <a:spLocks noGrp="1"/>
          </p:cNvSpPr>
          <p:nvPr>
            <p:ph type="ftr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srgbClr val="7F7F7F"/>
                </a:solidFill>
                <a:latin typeface="Arial" charset="0"/>
                <a:cs typeface="Arial" charset="0"/>
              </a:rPr>
              <a:t>Научно-техническая конференция №59 – «Твой вызов»</a:t>
            </a:r>
            <a:endParaRPr lang="en-US">
              <a:solidFill>
                <a:srgbClr val="7F7F7F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4EC3EFB-12EA-4086-9ED5-67AB84B758A5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163935" name="Group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5350"/>
              </p:ext>
            </p:extLst>
          </p:nvPr>
        </p:nvGraphicFramePr>
        <p:xfrm>
          <a:off x="447675" y="1143351"/>
          <a:ext cx="11296651" cy="3322320"/>
        </p:xfrm>
        <a:graphic>
          <a:graphicData uri="http://schemas.openxmlformats.org/drawingml/2006/table">
            <a:tbl>
              <a:tblPr/>
              <a:tblGrid>
                <a:gridCol w="889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074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64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7395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784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167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8385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Приоритет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Мероприятие: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Затраты, млн руб.: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Эффект, млн руб.: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Окупаемость, лет: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Составлен паспорт инициативы (Да/Нет)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Паспорт инициативы на стадии 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L1-L5)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+mn-lt"/>
                        </a:rPr>
                        <a:t>Замена плитки на рампах, изменение способа выкладки. Облицовка плиткой колонн-рассекателей.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22,130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0,130</a:t>
                      </a:r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Да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charset="0"/>
                        </a:rPr>
                        <a:t>Замена обогрева рамп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+mn-lt"/>
                        </a:rPr>
                        <a:t>1,77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+mn-lt"/>
                        </a:rPr>
                        <a:t>20,3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Да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FC7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3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Строительство новой УСТК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5571,1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5826,720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3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Да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4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Покрытие огнеупорной графитовой краской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1,5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20,8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мес.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Нет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5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charset="0"/>
                        </a:rPr>
                        <a:t>Защита рычажной системы копира-толкателя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0,07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ru-R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Нет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163894" name="Прямоугольник 4"/>
          <p:cNvSpPr>
            <a:spLocks noChangeArrowheads="1"/>
          </p:cNvSpPr>
          <p:nvPr/>
        </p:nvSpPr>
        <p:spPr bwMode="auto">
          <a:xfrm>
            <a:off x="358775" y="5026212"/>
            <a:ext cx="1129665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L</a:t>
            </a:r>
            <a:r>
              <a:rPr lang="ru-RU" sz="1200" dirty="0"/>
              <a:t>1 – Идея оформлена в паспорт инициативы, с предварительным расчетом эффекта, выполненным инициатором (цехом); паспорт согласован руководителем подразделения и директором сегмента;</a:t>
            </a:r>
          </a:p>
          <a:p>
            <a:r>
              <a:rPr lang="en-US" sz="1200" dirty="0"/>
              <a:t>L</a:t>
            </a:r>
            <a:r>
              <a:rPr lang="ru-RU" sz="1200" dirty="0"/>
              <a:t>2 – Паспорт  согласован  Технической  службой.  Подтвержден ожидаемый технический эффект и условия его получения;</a:t>
            </a:r>
          </a:p>
          <a:p>
            <a:r>
              <a:rPr lang="en-US" sz="1200" dirty="0"/>
              <a:t>L</a:t>
            </a:r>
            <a:r>
              <a:rPr lang="ru-RU" sz="1200" dirty="0"/>
              <a:t>3 – Паспорт согласован  Экономической  службой (ДЭФ).  Подтвержден ожидаемый экономический эффект со следующего года и далее;</a:t>
            </a:r>
          </a:p>
          <a:p>
            <a:r>
              <a:rPr lang="en-US" sz="1200" dirty="0"/>
              <a:t>L</a:t>
            </a:r>
            <a:r>
              <a:rPr lang="ru-RU" sz="1200" dirty="0"/>
              <a:t>4 – Паспорт согласован  Экономической  службой (ДЭФ).  Подтвержден ожидаемый экономический эффект в текущем году;</a:t>
            </a:r>
          </a:p>
          <a:p>
            <a:r>
              <a:rPr lang="en-US" sz="1200" dirty="0"/>
              <a:t>L</a:t>
            </a:r>
            <a:r>
              <a:rPr lang="ru-RU" sz="1200" dirty="0"/>
              <a:t>5 – Подтвержден  фактически полученный  эффект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Заголовок 1"/>
          <p:cNvSpPr>
            <a:spLocks noGrp="1"/>
          </p:cNvSpPr>
          <p:nvPr>
            <p:ph type="ctrTitle"/>
          </p:nvPr>
        </p:nvSpPr>
        <p:spPr>
          <a:xfrm>
            <a:off x="769938" y="3084513"/>
            <a:ext cx="9359900" cy="1387475"/>
          </a:xfrm>
        </p:spPr>
        <p:txBody>
          <a:bodyPr>
            <a:spAutoFit/>
          </a:bodyPr>
          <a:lstStyle/>
          <a:p>
            <a:pPr eaLnBrk="1" hangingPunct="1"/>
            <a:r>
              <a:rPr lang="ru-RU"/>
              <a:t>Приложение</a:t>
            </a:r>
          </a:p>
        </p:txBody>
      </p:sp>
      <p:sp>
        <p:nvSpPr>
          <p:cNvPr id="16486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9938" y="4765675"/>
            <a:ext cx="6604000" cy="307975"/>
          </a:xfrm>
        </p:spPr>
        <p:txBody>
          <a:bodyPr/>
          <a:lstStyle/>
          <a:p>
            <a:pPr eaLnBrk="1" hangingPunct="1"/>
            <a:r>
              <a:rPr>
                <a:latin typeface="Arial" charset="0"/>
              </a:rPr>
              <a:t>Команда №11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456" name="Группа 1340455"/>
          <p:cNvGrpSpPr/>
          <p:nvPr/>
        </p:nvGrpSpPr>
        <p:grpSpPr>
          <a:xfrm>
            <a:off x="569654" y="943729"/>
            <a:ext cx="11101645" cy="3007972"/>
            <a:chOff x="567890" y="1035268"/>
            <a:chExt cx="10309627" cy="3560494"/>
          </a:xfrm>
        </p:grpSpPr>
        <p:cxnSp>
          <p:nvCxnSpPr>
            <p:cNvPr id="48" name="Прямая со стрелкой 47"/>
            <p:cNvCxnSpPr/>
            <p:nvPr/>
          </p:nvCxnSpPr>
          <p:spPr>
            <a:xfrm flipV="1">
              <a:off x="1070773" y="2546661"/>
              <a:ext cx="9672694" cy="14326"/>
            </a:xfrm>
            <a:prstGeom prst="straightConnector1">
              <a:avLst/>
            </a:prstGeom>
            <a:ln w="38100">
              <a:solidFill>
                <a:srgbClr val="12B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Блок-схема: альтернативный процесс 48"/>
            <p:cNvSpPr/>
            <p:nvPr/>
          </p:nvSpPr>
          <p:spPr>
            <a:xfrm>
              <a:off x="9684359" y="2665946"/>
              <a:ext cx="1193158" cy="472791"/>
            </a:xfrm>
            <a:prstGeom prst="flowChartAlternateProces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1000" b="1" dirty="0">
                  <a:solidFill>
                    <a:schemeClr val="bg1"/>
                  </a:solidFill>
                </a:rPr>
                <a:t>Примерзание кокса</a:t>
              </a:r>
            </a:p>
          </p:txBody>
        </p:sp>
        <p:cxnSp>
          <p:nvCxnSpPr>
            <p:cNvPr id="50" name="Прямая соединительная линия 49"/>
            <p:cNvCxnSpPr/>
            <p:nvPr/>
          </p:nvCxnSpPr>
          <p:spPr>
            <a:xfrm>
              <a:off x="3070311" y="1432055"/>
              <a:ext cx="466527" cy="1128932"/>
            </a:xfrm>
            <a:prstGeom prst="line">
              <a:avLst/>
            </a:prstGeom>
            <a:ln w="19050">
              <a:solidFill>
                <a:srgbClr val="12B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>
              <a:off x="7539854" y="1249575"/>
              <a:ext cx="527125" cy="1297086"/>
            </a:xfrm>
            <a:prstGeom prst="line">
              <a:avLst/>
            </a:prstGeom>
            <a:ln w="19050">
              <a:solidFill>
                <a:srgbClr val="12B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H="1">
              <a:off x="8586481" y="2553824"/>
              <a:ext cx="734825" cy="1841557"/>
            </a:xfrm>
            <a:prstGeom prst="line">
              <a:avLst/>
            </a:prstGeom>
            <a:ln w="19050">
              <a:solidFill>
                <a:srgbClr val="12B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Блок-схема: альтернативный процесс 52"/>
            <p:cNvSpPr/>
            <p:nvPr/>
          </p:nvSpPr>
          <p:spPr>
            <a:xfrm>
              <a:off x="8637109" y="4240373"/>
              <a:ext cx="1047250" cy="297654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1000" b="1" dirty="0"/>
                <a:t>Технология</a:t>
              </a:r>
            </a:p>
          </p:txBody>
        </p:sp>
        <p:cxnSp>
          <p:nvCxnSpPr>
            <p:cNvPr id="54" name="Прямая соединительная линия 53"/>
            <p:cNvCxnSpPr/>
            <p:nvPr/>
          </p:nvCxnSpPr>
          <p:spPr>
            <a:xfrm flipH="1">
              <a:off x="2870588" y="2560987"/>
              <a:ext cx="663973" cy="1809212"/>
            </a:xfrm>
            <a:prstGeom prst="line">
              <a:avLst/>
            </a:prstGeom>
            <a:ln w="19050">
              <a:solidFill>
                <a:srgbClr val="12B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Блок-схема: альтернативный процесс 54"/>
            <p:cNvSpPr/>
            <p:nvPr/>
          </p:nvSpPr>
          <p:spPr>
            <a:xfrm>
              <a:off x="2959500" y="4275118"/>
              <a:ext cx="1094563" cy="283429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1000" b="1" dirty="0"/>
                <a:t>Оборудование</a:t>
              </a:r>
            </a:p>
          </p:txBody>
        </p:sp>
        <p:sp>
          <p:nvSpPr>
            <p:cNvPr id="56" name="Блок-схема: альтернативный процесс 55"/>
            <p:cNvSpPr/>
            <p:nvPr/>
          </p:nvSpPr>
          <p:spPr>
            <a:xfrm>
              <a:off x="3214762" y="1104363"/>
              <a:ext cx="1046000" cy="30561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1000" b="1" dirty="0"/>
                <a:t>Персонал</a:t>
              </a:r>
            </a:p>
          </p:txBody>
        </p:sp>
        <p:sp>
          <p:nvSpPr>
            <p:cNvPr id="57" name="Блок-схема: альтернативный процесс 56"/>
            <p:cNvSpPr/>
            <p:nvPr/>
          </p:nvSpPr>
          <p:spPr>
            <a:xfrm>
              <a:off x="7773833" y="1035268"/>
              <a:ext cx="1047250" cy="443801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1000" b="1" dirty="0"/>
                <a:t>Управление/ менеджмент</a:t>
              </a:r>
            </a:p>
          </p:txBody>
        </p:sp>
        <p:cxnSp>
          <p:nvCxnSpPr>
            <p:cNvPr id="60" name="Прямая соединительная линия 59"/>
            <p:cNvCxnSpPr/>
            <p:nvPr/>
          </p:nvCxnSpPr>
          <p:spPr>
            <a:xfrm flipH="1">
              <a:off x="5709667" y="2553824"/>
              <a:ext cx="721078" cy="1859067"/>
            </a:xfrm>
            <a:prstGeom prst="line">
              <a:avLst/>
            </a:prstGeom>
            <a:ln w="19050">
              <a:solidFill>
                <a:srgbClr val="12B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Блок-схема: альтернативный процесс 60"/>
            <p:cNvSpPr/>
            <p:nvPr/>
          </p:nvSpPr>
          <p:spPr>
            <a:xfrm>
              <a:off x="5785936" y="4290148"/>
              <a:ext cx="1046001" cy="305614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1000" b="1"/>
                <a:t>Материал</a:t>
              </a:r>
            </a:p>
          </p:txBody>
        </p:sp>
        <p:cxnSp>
          <p:nvCxnSpPr>
            <p:cNvPr id="65" name="Прямая со стрелкой 64"/>
            <p:cNvCxnSpPr>
              <a:stCxn id="110" idx="3"/>
            </p:cNvCxnSpPr>
            <p:nvPr/>
          </p:nvCxnSpPr>
          <p:spPr>
            <a:xfrm flipV="1">
              <a:off x="2870588" y="2161463"/>
              <a:ext cx="499137" cy="1"/>
            </a:xfrm>
            <a:prstGeom prst="straightConnector1">
              <a:avLst/>
            </a:prstGeom>
            <a:ln w="19050">
              <a:solidFill>
                <a:srgbClr val="12B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/>
            <p:cNvCxnSpPr>
              <a:stCxn id="119" idx="3"/>
            </p:cNvCxnSpPr>
            <p:nvPr/>
          </p:nvCxnSpPr>
          <p:spPr>
            <a:xfrm>
              <a:off x="7251323" y="1548354"/>
              <a:ext cx="406205" cy="0"/>
            </a:xfrm>
            <a:prstGeom prst="straightConnector1">
              <a:avLst/>
            </a:prstGeom>
            <a:ln w="19050">
              <a:solidFill>
                <a:srgbClr val="12B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/>
            <p:cNvCxnSpPr>
              <a:stCxn id="118" idx="3"/>
            </p:cNvCxnSpPr>
            <p:nvPr/>
          </p:nvCxnSpPr>
          <p:spPr>
            <a:xfrm>
              <a:off x="8759580" y="3012427"/>
              <a:ext cx="379764" cy="0"/>
            </a:xfrm>
            <a:prstGeom prst="straightConnector1">
              <a:avLst/>
            </a:prstGeom>
            <a:ln w="19050">
              <a:solidFill>
                <a:srgbClr val="12B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 стрелкой 79"/>
            <p:cNvCxnSpPr>
              <a:stCxn id="114" idx="3"/>
            </p:cNvCxnSpPr>
            <p:nvPr/>
          </p:nvCxnSpPr>
          <p:spPr>
            <a:xfrm flipV="1">
              <a:off x="5944149" y="3016882"/>
              <a:ext cx="319924" cy="1"/>
            </a:xfrm>
            <a:prstGeom prst="straightConnector1">
              <a:avLst/>
            </a:prstGeom>
            <a:ln w="19050">
              <a:solidFill>
                <a:srgbClr val="12B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 стрелкой 80"/>
            <p:cNvCxnSpPr>
              <a:stCxn id="115" idx="3"/>
            </p:cNvCxnSpPr>
            <p:nvPr/>
          </p:nvCxnSpPr>
          <p:spPr>
            <a:xfrm>
              <a:off x="5621344" y="3602842"/>
              <a:ext cx="420591" cy="0"/>
            </a:xfrm>
            <a:prstGeom prst="straightConnector1">
              <a:avLst/>
            </a:prstGeom>
            <a:ln w="19050">
              <a:solidFill>
                <a:srgbClr val="12B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 стрелкой 81"/>
            <p:cNvCxnSpPr>
              <a:stCxn id="113" idx="3"/>
            </p:cNvCxnSpPr>
            <p:nvPr/>
          </p:nvCxnSpPr>
          <p:spPr>
            <a:xfrm>
              <a:off x="2703918" y="3232278"/>
              <a:ext cx="598826" cy="0"/>
            </a:xfrm>
            <a:prstGeom prst="straightConnector1">
              <a:avLst/>
            </a:prstGeom>
            <a:ln w="19050">
              <a:solidFill>
                <a:srgbClr val="12B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 стрелкой 84"/>
            <p:cNvCxnSpPr>
              <a:stCxn id="111" idx="3"/>
            </p:cNvCxnSpPr>
            <p:nvPr/>
          </p:nvCxnSpPr>
          <p:spPr>
            <a:xfrm>
              <a:off x="2499305" y="4165109"/>
              <a:ext cx="460195" cy="0"/>
            </a:xfrm>
            <a:prstGeom prst="straightConnector1">
              <a:avLst/>
            </a:prstGeom>
            <a:ln w="19050">
              <a:solidFill>
                <a:srgbClr val="12B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Блок-схема: альтернативный процесс 109"/>
            <p:cNvSpPr/>
            <p:nvPr/>
          </p:nvSpPr>
          <p:spPr>
            <a:xfrm>
              <a:off x="939173" y="1898118"/>
              <a:ext cx="1931415" cy="526692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1000" dirty="0">
                  <a:solidFill>
                    <a:schemeClr val="bg1"/>
                  </a:solidFill>
                </a:rPr>
                <a:t>Внесение изменений в инструкции</a:t>
              </a:r>
            </a:p>
          </p:txBody>
        </p:sp>
        <p:sp>
          <p:nvSpPr>
            <p:cNvPr id="111" name="Блок-схема: альтернативный процесс 110"/>
            <p:cNvSpPr/>
            <p:nvPr/>
          </p:nvSpPr>
          <p:spPr>
            <a:xfrm>
              <a:off x="567890" y="3949868"/>
              <a:ext cx="1931415" cy="430481"/>
            </a:xfrm>
            <a:prstGeom prst="flowChartAlternate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50" b="1" dirty="0">
                  <a:solidFill>
                    <a:schemeClr val="bg1"/>
                  </a:solidFill>
                </a:rPr>
                <a:t>Замена плитки на рампах</a:t>
              </a:r>
            </a:p>
          </p:txBody>
        </p:sp>
        <p:sp>
          <p:nvSpPr>
            <p:cNvPr id="113" name="Блок-схема: альтернативный процесс 112"/>
            <p:cNvSpPr/>
            <p:nvPr/>
          </p:nvSpPr>
          <p:spPr>
            <a:xfrm>
              <a:off x="772503" y="2979260"/>
              <a:ext cx="1931415" cy="506034"/>
            </a:xfrm>
            <a:prstGeom prst="flowChartAlternate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50" b="1" dirty="0">
                  <a:solidFill>
                    <a:schemeClr val="bg1"/>
                  </a:solidFill>
                </a:rPr>
                <a:t>Защита системы копира-толкателя</a:t>
              </a:r>
            </a:p>
          </p:txBody>
        </p:sp>
        <p:sp>
          <p:nvSpPr>
            <p:cNvPr id="114" name="Блок-схема: альтернативный процесс 113"/>
            <p:cNvSpPr/>
            <p:nvPr/>
          </p:nvSpPr>
          <p:spPr>
            <a:xfrm>
              <a:off x="4012734" y="2764495"/>
              <a:ext cx="1931415" cy="504777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1000" dirty="0">
                  <a:solidFill>
                    <a:schemeClr val="tx1"/>
                  </a:solidFill>
                </a:rPr>
                <a:t>Замена парового обогрева  на электрический</a:t>
              </a:r>
            </a:p>
          </p:txBody>
        </p:sp>
        <p:sp>
          <p:nvSpPr>
            <p:cNvPr id="115" name="Блок-схема: альтернативный процесс 114"/>
            <p:cNvSpPr/>
            <p:nvPr/>
          </p:nvSpPr>
          <p:spPr>
            <a:xfrm>
              <a:off x="3689929" y="3361046"/>
              <a:ext cx="1931415" cy="483591"/>
            </a:xfrm>
            <a:prstGeom prst="flowChartAlternate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50" b="1" dirty="0">
                  <a:solidFill>
                    <a:schemeClr val="bg1"/>
                  </a:solidFill>
                </a:rPr>
                <a:t>Облицовка колонн камнелитой плитой</a:t>
              </a:r>
            </a:p>
          </p:txBody>
        </p:sp>
        <p:sp>
          <p:nvSpPr>
            <p:cNvPr id="118" name="Блок-схема: альтернативный процесс 117"/>
            <p:cNvSpPr/>
            <p:nvPr/>
          </p:nvSpPr>
          <p:spPr>
            <a:xfrm>
              <a:off x="6828165" y="2755580"/>
              <a:ext cx="1931415" cy="513692"/>
            </a:xfrm>
            <a:prstGeom prst="flowChartAlternate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50" b="1" dirty="0">
                  <a:solidFill>
                    <a:schemeClr val="bg1"/>
                  </a:solidFill>
                </a:rPr>
                <a:t>Изменение способа выкладки</a:t>
              </a:r>
            </a:p>
          </p:txBody>
        </p:sp>
        <p:sp>
          <p:nvSpPr>
            <p:cNvPr id="119" name="Блок-схема: альтернативный процесс 118"/>
            <p:cNvSpPr/>
            <p:nvPr/>
          </p:nvSpPr>
          <p:spPr>
            <a:xfrm>
              <a:off x="5319909" y="1257170"/>
              <a:ext cx="1931415" cy="582369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1000" dirty="0">
                  <a:solidFill>
                    <a:schemeClr val="tx1"/>
                  </a:solidFill>
                </a:rPr>
                <a:t>Покрытие огнеупорной графитовой краской</a:t>
              </a:r>
            </a:p>
          </p:txBody>
        </p:sp>
        <p:sp>
          <p:nvSpPr>
            <p:cNvPr id="37" name="Блок-схема: альтернативный процесс 36"/>
            <p:cNvSpPr/>
            <p:nvPr/>
          </p:nvSpPr>
          <p:spPr>
            <a:xfrm>
              <a:off x="6583240" y="3551808"/>
              <a:ext cx="1931415" cy="513692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50" b="1" dirty="0" smtClean="0">
                  <a:solidFill>
                    <a:schemeClr val="tx1"/>
                  </a:solidFill>
                </a:rPr>
                <a:t>Строительство новой УСТК</a:t>
              </a:r>
              <a:endParaRPr lang="ru-RU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Прямая со стрелкой 37"/>
            <p:cNvCxnSpPr/>
            <p:nvPr/>
          </p:nvCxnSpPr>
          <p:spPr>
            <a:xfrm>
              <a:off x="8474319" y="3809519"/>
              <a:ext cx="379764" cy="0"/>
            </a:xfrm>
            <a:prstGeom prst="straightConnector1">
              <a:avLst/>
            </a:prstGeom>
            <a:ln w="19050">
              <a:solidFill>
                <a:srgbClr val="12B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0453" name="Заголовок 134045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Исикавы</a:t>
            </a:r>
            <a:endParaRPr lang="ru-RU" dirty="0"/>
          </a:p>
        </p:txBody>
      </p:sp>
      <p:graphicFrame>
        <p:nvGraphicFramePr>
          <p:cNvPr id="1340459" name="Таблица 13404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292254"/>
              </p:ext>
            </p:extLst>
          </p:nvPr>
        </p:nvGraphicFramePr>
        <p:xfrm>
          <a:off x="441795" y="4102098"/>
          <a:ext cx="9553739" cy="2029647"/>
        </p:xfrm>
        <a:graphic>
          <a:graphicData uri="http://schemas.openxmlformats.org/drawingml/2006/table">
            <a:tbl>
              <a:tblPr/>
              <a:tblGrid>
                <a:gridCol w="57322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53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553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53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5537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0377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Затраты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Эффект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Сложность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Итого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23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Замена плитки на рампах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823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Изменение способа выкладки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823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Облицовка колонн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823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Замена обогрева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823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Защита рычажной системы копира-толкателя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823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Покрытие огнеупорной графитовой краской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823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Строительство новой</a:t>
                      </a:r>
                      <a:r>
                        <a:rPr lang="ru-RU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УСТК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823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Внесение изменений в инструкции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5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Заголовок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763125" cy="294953"/>
          </a:xfrm>
        </p:spPr>
        <p:txBody>
          <a:bodyPr/>
          <a:lstStyle/>
          <a:p>
            <a:pPr eaLnBrk="1" hangingPunct="1"/>
            <a:r>
              <a:rPr lang="ru-RU" dirty="0" smtClean="0"/>
              <a:t>Сравнительный анализ </a:t>
            </a:r>
            <a:endParaRPr lang="ru-RU" dirty="0"/>
          </a:p>
        </p:txBody>
      </p:sp>
      <p:sp>
        <p:nvSpPr>
          <p:cNvPr id="159746" name="Нижний колонтитул 2"/>
          <p:cNvSpPr>
            <a:spLocks noGrp="1"/>
          </p:cNvSpPr>
          <p:nvPr>
            <p:ph type="ftr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srgbClr val="7F7F7F"/>
                </a:solidFill>
                <a:latin typeface="Arial" charset="0"/>
                <a:cs typeface="Arial" charset="0"/>
              </a:rPr>
              <a:t>Научно-техническая конференция №59 – «Твой вызов»</a:t>
            </a:r>
            <a:endParaRPr lang="en-US">
              <a:solidFill>
                <a:srgbClr val="7F7F7F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>
          <a:xfrm>
            <a:off x="11430878" y="6462713"/>
            <a:ext cx="333375" cy="152400"/>
          </a:xfrm>
        </p:spPr>
        <p:txBody>
          <a:bodyPr/>
          <a:lstStyle/>
          <a:p>
            <a:pPr>
              <a:defRPr/>
            </a:pPr>
            <a:fld id="{E4CF9843-16F3-490B-AEBE-39FE3C9C233D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53645" y="1301726"/>
            <a:ext cx="24865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ru-RU" sz="16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Плитка</a:t>
            </a:r>
            <a:r>
              <a:rPr kumimoji="0" lang="ru-RU" sz="16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16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диабазовая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6216" y="1317439"/>
            <a:ext cx="24049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ru-RU" sz="16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Плитка</a:t>
            </a:r>
            <a:r>
              <a:rPr kumimoji="0" lang="ru-RU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16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камнелитая</a:t>
            </a:r>
            <a:endParaRPr kumimoji="0" lang="ru-RU" sz="1200" b="1" i="0" u="none" strike="noStrike" kern="120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0" y="1741906"/>
            <a:ext cx="5449060" cy="392573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20" y="1741907"/>
            <a:ext cx="5719913" cy="39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Заголовок 1"/>
          <p:cNvSpPr>
            <a:spLocks noGrp="1"/>
          </p:cNvSpPr>
          <p:nvPr>
            <p:ph type="title"/>
          </p:nvPr>
        </p:nvSpPr>
        <p:spPr>
          <a:xfrm>
            <a:off x="447675" y="482600"/>
            <a:ext cx="9763125" cy="295275"/>
          </a:xfrm>
        </p:spPr>
        <p:txBody>
          <a:bodyPr/>
          <a:lstStyle/>
          <a:p>
            <a:pPr eaLnBrk="1" hangingPunct="1"/>
            <a:r>
              <a:rPr lang="ru-RU"/>
              <a:t>Паспорт инициативы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  <a:p>
            <a:pPr>
              <a:defRPr/>
            </a:pPr>
            <a:r>
              <a:rPr lang="ru-RU" dirty="0"/>
              <a:t>Научно-техническая конференция №59 – «Твой вызов»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F29C3E16-093C-4550-B5AB-8D303AF60FFA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65892" name="Текст 4"/>
          <p:cNvSpPr>
            <a:spLocks noGrp="1"/>
          </p:cNvSpPr>
          <p:nvPr>
            <p:ph type="body" sz="quarter" idx="12"/>
          </p:nvPr>
        </p:nvSpPr>
        <p:spPr>
          <a:xfrm>
            <a:off x="447676" y="967563"/>
            <a:ext cx="11407626" cy="51982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h</a:t>
            </a:r>
            <a:endParaRPr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967563"/>
            <a:ext cx="11296650" cy="5162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Заголовок 1"/>
          <p:cNvSpPr>
            <a:spLocks noGrp="1"/>
          </p:cNvSpPr>
          <p:nvPr>
            <p:ph type="title"/>
          </p:nvPr>
        </p:nvSpPr>
        <p:spPr>
          <a:xfrm>
            <a:off x="447675" y="482600"/>
            <a:ext cx="9763125" cy="295275"/>
          </a:xfrm>
        </p:spPr>
        <p:txBody>
          <a:bodyPr/>
          <a:lstStyle/>
          <a:p>
            <a:pPr eaLnBrk="1" hangingPunct="1"/>
            <a:r>
              <a:rPr lang="ru-RU"/>
              <a:t>Паспорт инициативы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  <a:p>
            <a:pPr>
              <a:defRPr/>
            </a:pPr>
            <a:r>
              <a:rPr lang="ru-RU" dirty="0"/>
              <a:t>Научно-техническая конференция №59 – «Твой вызов»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F29C3E16-093C-4550-B5AB-8D303AF60FFA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65892" name="Текст 4"/>
          <p:cNvSpPr>
            <a:spLocks noGrp="1"/>
          </p:cNvSpPr>
          <p:nvPr>
            <p:ph type="body" sz="quarter" idx="12"/>
          </p:nvPr>
        </p:nvSpPr>
        <p:spPr>
          <a:xfrm>
            <a:off x="447676" y="967563"/>
            <a:ext cx="11407626" cy="51982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h</a:t>
            </a:r>
            <a:endParaRPr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962025"/>
            <a:ext cx="112966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Заголовок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763125" cy="295275"/>
          </a:xfrm>
        </p:spPr>
        <p:txBody>
          <a:bodyPr/>
          <a:lstStyle/>
          <a:p>
            <a:pPr eaLnBrk="1" hangingPunct="1"/>
            <a:r>
              <a:rPr lang="ru-RU" dirty="0"/>
              <a:t>Участники команды №</a:t>
            </a:r>
            <a:r>
              <a:rPr lang="en-US" dirty="0"/>
              <a:t>11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Научно-техническая конференция №59 – «Твой вызов»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DF7FCB4-D5C1-4874-B75C-0F5671A1FA5D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8275" y="981075"/>
            <a:ext cx="1785938" cy="22431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/>
              <a:t>Фото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984500" y="957263"/>
            <a:ext cx="1785938" cy="2243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/>
              <a:t>Фото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157913" y="939800"/>
            <a:ext cx="1787525" cy="22431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/>
              <a:t>Фото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60513" y="3675063"/>
            <a:ext cx="1785937" cy="22447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/>
              <a:t>Фото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454525" y="3702050"/>
            <a:ext cx="1941513" cy="22431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/>
              <a:t>Фото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008938" y="3698875"/>
            <a:ext cx="1939925" cy="226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/>
              <a:t>Фото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96872" y="991930"/>
            <a:ext cx="1216057" cy="73866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Белов Денис Евгеньевич</a:t>
            </a:r>
          </a:p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Электро-газосварщик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6802" y="950961"/>
            <a:ext cx="1216057" cy="5539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Присяжнюк Илья Викторович</a:t>
            </a:r>
          </a:p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Студент </a:t>
            </a:r>
            <a:r>
              <a:rPr lang="ru-RU" sz="1200" dirty="0" err="1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СибГИУ</a:t>
            </a:r>
            <a:endParaRPr lang="ru-RU" sz="1200" dirty="0">
              <a:highlight>
                <a:srgbClr val="F2F2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9351" y="940907"/>
            <a:ext cx="1216057" cy="73866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Масленникова Татьяна Анатольевна </a:t>
            </a:r>
          </a:p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Оператор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28164" y="3649188"/>
            <a:ext cx="1216057" cy="73866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Смирнов Владислав Игоревич</a:t>
            </a:r>
          </a:p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Автослесарь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84989" y="3688832"/>
            <a:ext cx="1216057" cy="5539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Курдов Сергей Александрович</a:t>
            </a:r>
          </a:p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Машинист УСТК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84402" y="3699424"/>
            <a:ext cx="1216057" cy="73866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Соловьева Анастасия Ивановна </a:t>
            </a:r>
          </a:p>
          <a:p>
            <a:pPr>
              <a:defRPr/>
            </a:pP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Контролер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9102725" y="939800"/>
            <a:ext cx="1787525" cy="22431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/>
              <a:t>Фото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10969609" y="965035"/>
            <a:ext cx="1216057" cy="73866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ru-RU" sz="1200" dirty="0" err="1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Агулина</a:t>
            </a:r>
            <a:r>
              <a:rPr lang="ru-RU" sz="1200" dirty="0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Надежда Владимировна</a:t>
            </a:r>
          </a:p>
          <a:p>
            <a:pPr>
              <a:defRPr/>
            </a:pPr>
            <a:r>
              <a:rPr lang="ru-RU" sz="1200" dirty="0" err="1">
                <a:highlight>
                  <a:srgbClr val="F2F2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Земледел</a:t>
            </a:r>
            <a:endParaRPr lang="ru-RU" sz="1200" dirty="0">
              <a:highlight>
                <a:srgbClr val="F2F2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Рисунок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4363" y="3360738"/>
            <a:ext cx="6281737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Прямоугольник 19"/>
          <p:cNvSpPr/>
          <p:nvPr/>
        </p:nvSpPr>
        <p:spPr>
          <a:xfrm>
            <a:off x="108869" y="1017877"/>
            <a:ext cx="11306590" cy="51849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8725" name="Заголовок 1"/>
          <p:cNvSpPr>
            <a:spLocks noGrp="1"/>
          </p:cNvSpPr>
          <p:nvPr>
            <p:ph type="title"/>
          </p:nvPr>
        </p:nvSpPr>
        <p:spPr>
          <a:xfrm>
            <a:off x="447675" y="482600"/>
            <a:ext cx="9763125" cy="295275"/>
          </a:xfrm>
        </p:spPr>
        <p:txBody>
          <a:bodyPr/>
          <a:lstStyle/>
          <a:p>
            <a:pPr eaLnBrk="1" hangingPunct="1"/>
            <a:r>
              <a:rPr lang="ru-RU" dirty="0"/>
              <a:t>Описание ситуации/проблемы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32DC9FC-D41D-4F00-B198-CC166994E274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Нижний колонтитул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Научно-техническая конференция №59 – «Твой вызов»</a:t>
            </a:r>
            <a:endParaRPr lang="en-US"/>
          </a:p>
        </p:txBody>
      </p:sp>
      <p:grpSp>
        <p:nvGrpSpPr>
          <p:cNvPr id="158728" name="Группа 11"/>
          <p:cNvGrpSpPr>
            <a:grpSpLocks/>
          </p:cNvGrpSpPr>
          <p:nvPr/>
        </p:nvGrpSpPr>
        <p:grpSpPr bwMode="auto">
          <a:xfrm>
            <a:off x="438150" y="1036638"/>
            <a:ext cx="9182100" cy="725487"/>
            <a:chOff x="447190" y="1036948"/>
            <a:chExt cx="9182362" cy="725864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5043134" y="1036948"/>
              <a:ext cx="4586418" cy="725864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47190" y="1036948"/>
              <a:ext cx="4595944" cy="725864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62200" y="1130659"/>
              <a:ext cx="447058" cy="24634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ru-RU" sz="1600" b="1" dirty="0">
                  <a:solidFill>
                    <a:srgbClr val="000000"/>
                  </a:solidFill>
                  <a:latin typeface="Arial"/>
                  <a:cs typeface="+mn-cs"/>
                </a:rPr>
                <a:t>Цех: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06" y="1130659"/>
              <a:ext cx="905723" cy="24634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ru-RU" sz="1600" b="1" dirty="0">
                  <a:solidFill>
                    <a:srgbClr val="000000"/>
                  </a:solidFill>
                  <a:latin typeface="Arial"/>
                  <a:cs typeface="+mn-cs"/>
                </a:rPr>
                <a:t>Сегмент: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76263" y="1984375"/>
            <a:ext cx="209236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000000"/>
                </a:solidFill>
                <a:latin typeface="Arial"/>
                <a:cs typeface="+mn-cs"/>
              </a:rPr>
              <a:t>Проблема/ситуация: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564437" y="2332196"/>
            <a:ext cx="10956095" cy="14157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q"/>
              <a:defRPr/>
            </a:pPr>
            <a:r>
              <a:rPr lang="ru-RU" sz="160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В зимнее время, при температуре окружающей среды от -20</a:t>
            </a:r>
            <a:r>
              <a:rPr lang="ru-RU" sz="1600" dirty="0">
                <a:solidFill>
                  <a:srgbClr val="000000"/>
                </a:solidFill>
                <a:latin typeface="Arial"/>
                <a:cs typeface="Arial" panose="020B0604020202020204" pitchFamily="34" charset="0"/>
                <a:sym typeface="Symbol"/>
              </a:rPr>
              <a:t>С</a:t>
            </a:r>
            <a:r>
              <a:rPr lang="ru-RU" sz="160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 и ниже, при выдаче протушенного кокса на рампы 1 и 1а, во время выдержки с целью снижения физической влаги и устранения очагов горения кокса происходит его примерзание к плитке в районе краев рампы, рассекателей и затворов. Что привело к снижению объемов производства кокса в зимний период 2020-21гг – 3,99 тыс. тонн </a:t>
            </a:r>
            <a:r>
              <a:rPr lang="ru-RU" sz="1600" b="1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(22 млн руб.)</a:t>
            </a: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q"/>
              <a:defRPr/>
            </a:pPr>
            <a:endParaRPr lang="ru-RU" sz="16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q"/>
              <a:defRPr/>
            </a:pPr>
            <a:endParaRPr lang="ru-RU" sz="1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263" y="3780269"/>
            <a:ext cx="173566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000000"/>
                </a:solidFill>
                <a:latin typeface="Arial"/>
                <a:cs typeface="+mn-cs"/>
              </a:rPr>
              <a:t>Задача команды</a:t>
            </a:r>
            <a:r>
              <a:rPr lang="ru-RU" sz="1200" b="1" dirty="0">
                <a:solidFill>
                  <a:srgbClr val="000000"/>
                </a:solidFill>
                <a:latin typeface="Arial"/>
                <a:cs typeface="+mn-cs"/>
              </a:rPr>
              <a:t>: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576263" y="4065588"/>
            <a:ext cx="11399837" cy="73866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000000"/>
                </a:solidFill>
                <a:latin typeface="Arial"/>
                <a:cs typeface="+mn-cs"/>
              </a:rPr>
              <a:t>Разработать мероприятия: </a:t>
            </a:r>
          </a:p>
          <a:p>
            <a:pPr marL="342900" indent="-342900">
              <a:buClr>
                <a:schemeClr val="accent2"/>
              </a:buClr>
              <a:buAutoNum type="arabicParenR"/>
              <a:defRPr/>
            </a:pPr>
            <a:r>
              <a:rPr lang="ru-RU" sz="1600" dirty="0">
                <a:solidFill>
                  <a:srgbClr val="000000"/>
                </a:solidFill>
                <a:latin typeface="Arial"/>
                <a:cs typeface="+mn-cs"/>
              </a:rPr>
              <a:t>по исключению примерзания кокса к рампам 1 и 1а в зимний период</a:t>
            </a:r>
          </a:p>
          <a:p>
            <a:pPr marL="342900" indent="-342900">
              <a:buClr>
                <a:schemeClr val="accent2"/>
              </a:buClr>
              <a:buAutoNum type="arabicParenR"/>
              <a:defRPr/>
            </a:pPr>
            <a:r>
              <a:rPr lang="ru-RU" sz="1600" dirty="0">
                <a:solidFill>
                  <a:srgbClr val="000000"/>
                </a:solidFill>
                <a:latin typeface="Arial"/>
                <a:cs typeface="+mn-cs"/>
              </a:rPr>
              <a:t>по минимизации возникновения риска потерь производства в следствии снижения ФРВ рамп.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575" y="1381125"/>
            <a:ext cx="550215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000000"/>
                </a:solidFill>
                <a:latin typeface="Arial"/>
                <a:cs typeface="+mn-cs"/>
              </a:rPr>
              <a:t>КАДС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54613" y="1381125"/>
            <a:ext cx="916726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000000"/>
                </a:solidFill>
                <a:latin typeface="Arial"/>
                <a:cs typeface="+mn-cs"/>
              </a:rPr>
              <a:t>Коксовый</a:t>
            </a:r>
            <a:endParaRPr lang="ru-RU" sz="1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="" xmlns:a16="http://schemas.microsoft.com/office/drawing/2014/main" id="{062B4A00-C07B-4F49-B9BC-CE289BCB4B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533" y="1051879"/>
            <a:ext cx="2698767" cy="3595535"/>
          </a:xfrm>
          <a:prstGeom prst="rect">
            <a:avLst/>
          </a:prstGeom>
        </p:spPr>
      </p:pic>
      <p:sp>
        <p:nvSpPr>
          <p:cNvPr id="159745" name="Заголовок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763125" cy="294953"/>
          </a:xfrm>
        </p:spPr>
        <p:txBody>
          <a:bodyPr/>
          <a:lstStyle/>
          <a:p>
            <a:pPr eaLnBrk="1" hangingPunct="1"/>
            <a:r>
              <a:rPr lang="ru-RU" dirty="0"/>
              <a:t>Решение 1:</a:t>
            </a:r>
            <a:r>
              <a:rPr lang="ru-RU" dirty="0">
                <a:solidFill>
                  <a:srgbClr val="000000"/>
                </a:solidFill>
              </a:rPr>
              <a:t> Комплекс мероприятий по изменению метода футеровки</a:t>
            </a:r>
            <a:endParaRPr lang="ru-RU" dirty="0"/>
          </a:p>
        </p:txBody>
      </p:sp>
      <p:sp>
        <p:nvSpPr>
          <p:cNvPr id="159746" name="Нижний колонтитул 2"/>
          <p:cNvSpPr>
            <a:spLocks noGrp="1"/>
          </p:cNvSpPr>
          <p:nvPr>
            <p:ph type="ftr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srgbClr val="7F7F7F"/>
                </a:solidFill>
                <a:latin typeface="Arial" charset="0"/>
                <a:cs typeface="Arial" charset="0"/>
              </a:rPr>
              <a:t>Научно-техническая конференция №59 – «Твой вызов»</a:t>
            </a:r>
            <a:endParaRPr lang="en-US">
              <a:solidFill>
                <a:srgbClr val="7F7F7F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>
          <a:xfrm>
            <a:off x="11430878" y="6462713"/>
            <a:ext cx="333375" cy="152400"/>
          </a:xfrm>
        </p:spPr>
        <p:txBody>
          <a:bodyPr/>
          <a:lstStyle/>
          <a:p>
            <a:pPr>
              <a:defRPr/>
            </a:pPr>
            <a:fld id="{E4CF9843-16F3-490B-AEBE-39FE3C9C233D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1068540"/>
            <a:ext cx="5626974" cy="15696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b="1" dirty="0" smtClean="0">
                <a:solidFill>
                  <a:srgbClr val="000000"/>
                </a:solidFill>
                <a:latin typeface="Arial"/>
                <a:cs typeface="+mn-cs"/>
              </a:rPr>
              <a:t>Описание предложения:</a:t>
            </a:r>
          </a:p>
          <a:p>
            <a:pPr marL="285750" indent="-285750" algn="just"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ru-RU" sz="1400" dirty="0" smtClean="0">
                <a:solidFill>
                  <a:srgbClr val="000000"/>
                </a:solidFill>
                <a:latin typeface="Arial"/>
                <a:cs typeface="+mn-cs"/>
              </a:rPr>
              <a:t>Замена применяемой плитки на жаростойкую керамическую плитку </a:t>
            </a:r>
            <a:r>
              <a:rPr lang="en-US" sz="1400" dirty="0" err="1" smtClean="0"/>
              <a:t>Kalceram</a:t>
            </a:r>
            <a:r>
              <a:rPr lang="en-US" sz="1400" dirty="0" smtClean="0"/>
              <a:t>-K</a:t>
            </a:r>
            <a:r>
              <a:rPr lang="en-US" sz="1400" dirty="0"/>
              <a:t>;</a:t>
            </a:r>
            <a:endParaRPr lang="ru-RU" sz="1400" dirty="0" smtClean="0">
              <a:solidFill>
                <a:srgbClr val="000000"/>
              </a:solidFill>
              <a:latin typeface="Arial"/>
              <a:cs typeface="+mn-cs"/>
            </a:endParaRPr>
          </a:p>
          <a:p>
            <a:pPr marL="285750" indent="-285750" algn="just"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ru-RU" sz="1400" dirty="0" smtClean="0">
                <a:solidFill>
                  <a:srgbClr val="000000"/>
                </a:solidFill>
                <a:latin typeface="Arial"/>
                <a:cs typeface="+mn-cs"/>
              </a:rPr>
              <a:t>Замена способа выкладки;</a:t>
            </a:r>
          </a:p>
          <a:p>
            <a:pPr marL="285750" indent="-285750" algn="just"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ru-RU" sz="1400" dirty="0" smtClean="0">
                <a:solidFill>
                  <a:srgbClr val="000000"/>
                </a:solidFill>
                <a:latin typeface="Arial"/>
              </a:rPr>
              <a:t>Облицовка рассекателей жаростойкой керамической плиткой.</a:t>
            </a:r>
          </a:p>
          <a:p>
            <a:pPr>
              <a:defRPr/>
            </a:pPr>
            <a:endParaRPr lang="ru-RU" sz="1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19120"/>
              </p:ext>
            </p:extLst>
          </p:nvPr>
        </p:nvGraphicFramePr>
        <p:xfrm>
          <a:off x="6074649" y="3361205"/>
          <a:ext cx="5648325" cy="2219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2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423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2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519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65888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Приоритет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Поставщик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Затраты, млн руб.: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Итого, эффект от мероприятия, млн руб.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2252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Kalceram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-K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</a:rPr>
                        <a:t> (Германия)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22,130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-0,1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3866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Первоуральский завод горного оборудования (Россия)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7,560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14,44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3866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ABRAL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ZRMK PCO 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</a:rPr>
                        <a:t>Zarow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ru-RU" sz="1200" baseline="0" dirty="0">
                          <a:solidFill>
                            <a:schemeClr val="tx1"/>
                          </a:solidFill>
                        </a:rPr>
                        <a:t>Польша)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22,1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-0,1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13363" y="2961357"/>
            <a:ext cx="548420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ru-RU" sz="1400" b="1" dirty="0">
                <a:solidFill>
                  <a:srgbClr val="000000"/>
                </a:solidFill>
                <a:latin typeface="Arial"/>
                <a:cs typeface="+mn-cs"/>
              </a:rPr>
              <a:t>Сравнительный анализ: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9279" y="6025447"/>
            <a:ext cx="190116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0" lang="ru-RU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Рис.1 – Текущая ситуация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3175" y="6025911"/>
            <a:ext cx="33243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0" lang="ru-RU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Рис.2 – Состояние</a:t>
            </a:r>
            <a:r>
              <a:rPr kumimoji="0" lang="ru-RU" sz="1200" b="0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после внедрения решений</a:t>
            </a:r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B8895381-60C9-46EA-8568-3A1660E713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41" y="1058684"/>
            <a:ext cx="2485884" cy="35887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B324EEFD-51A7-494A-8A11-3D619EAB3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67" r="10296"/>
          <a:stretch/>
        </p:blipFill>
        <p:spPr>
          <a:xfrm>
            <a:off x="2227063" y="4895339"/>
            <a:ext cx="1011438" cy="951936"/>
          </a:xfrm>
          <a:prstGeom prst="ellipse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="" xmlns:a16="http://schemas.microsoft.com/office/drawing/2014/main" id="{6D161D7A-0F4A-448C-800C-488F0ADB7892}"/>
              </a:ext>
            </a:extLst>
          </p:cNvPr>
          <p:cNvSpPr/>
          <p:nvPr/>
        </p:nvSpPr>
        <p:spPr>
          <a:xfrm>
            <a:off x="2227063" y="4886908"/>
            <a:ext cx="1011439" cy="959792"/>
          </a:xfrm>
          <a:prstGeom prst="ellipse">
            <a:avLst/>
          </a:prstGeom>
          <a:noFill/>
          <a:ln w="3810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9301C690-1B6D-42C4-8336-B6DB8A490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889" y="4933416"/>
            <a:ext cx="949532" cy="913859"/>
          </a:xfrm>
          <a:prstGeom prst="ellipse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9A1C8A7A-4AD7-4C76-A0DC-E8304D4B5E19}"/>
              </a:ext>
            </a:extLst>
          </p:cNvPr>
          <p:cNvSpPr/>
          <p:nvPr/>
        </p:nvSpPr>
        <p:spPr>
          <a:xfrm>
            <a:off x="3854889" y="4933416"/>
            <a:ext cx="949532" cy="913859"/>
          </a:xfrm>
          <a:prstGeom prst="ellipse">
            <a:avLst/>
          </a:prstGeom>
          <a:noFill/>
          <a:ln w="3810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4AF45A8E-AF9E-4E3C-BDD4-CCD43511D8C5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2375185" y="2985457"/>
            <a:ext cx="1479704" cy="2042009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="" xmlns:a16="http://schemas.microsoft.com/office/drawing/2014/main" id="{EDEDEF08-B5C2-4A6C-AD96-7E9756656B57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3238502" y="2985458"/>
            <a:ext cx="616387" cy="2381346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="" xmlns:a16="http://schemas.microsoft.com/office/drawing/2014/main" id="{ACDC29A0-A6F3-4CC3-87F0-590AC8BD8BB9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3854889" y="3713356"/>
            <a:ext cx="204932" cy="167699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="" xmlns:a16="http://schemas.microsoft.com/office/drawing/2014/main" id="{9F8ABE8E-AD4D-4C06-AEB2-91EA22BB9FD9}"/>
              </a:ext>
            </a:extLst>
          </p:cNvPr>
          <p:cNvCxnSpPr>
            <a:cxnSpLocks/>
          </p:cNvCxnSpPr>
          <p:nvPr/>
        </p:nvCxnSpPr>
        <p:spPr>
          <a:xfrm flipH="1" flipV="1">
            <a:off x="4059821" y="3713356"/>
            <a:ext cx="662992" cy="1437142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="" xmlns:a16="http://schemas.microsoft.com/office/drawing/2014/main" id="{1B7897E3-D557-46DF-B773-DF7A3162C265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2027853" y="5088294"/>
            <a:ext cx="199210" cy="2785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="" xmlns:a16="http://schemas.microsoft.com/office/drawing/2014/main" id="{BD59E3EA-2990-4B4C-A4A7-E3D1EFE47D1B}"/>
              </a:ext>
            </a:extLst>
          </p:cNvPr>
          <p:cNvCxnSpPr>
            <a:cxnSpLocks/>
          </p:cNvCxnSpPr>
          <p:nvPr/>
        </p:nvCxnSpPr>
        <p:spPr>
          <a:xfrm flipH="1">
            <a:off x="551867" y="5088294"/>
            <a:ext cx="14759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2226546-92BE-4494-A274-4CC949622D2D}"/>
              </a:ext>
            </a:extLst>
          </p:cNvPr>
          <p:cNvSpPr txBox="1"/>
          <p:nvPr/>
        </p:nvSpPr>
        <p:spPr>
          <a:xfrm>
            <a:off x="4595329" y="4644490"/>
            <a:ext cx="1508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latin typeface="Arial"/>
                <a:cs typeface="+mn-cs"/>
              </a:rPr>
              <a:t>Кладка «Ромбом»</a:t>
            </a: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="" xmlns:a16="http://schemas.microsoft.com/office/drawing/2014/main" id="{E453853B-AA59-4D36-A270-EA3CB32A37B2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4804421" y="5223164"/>
            <a:ext cx="146605" cy="167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="" xmlns:a16="http://schemas.microsoft.com/office/drawing/2014/main" id="{F47E63C4-E45C-40EA-B571-5CA3C3F6DE61}"/>
              </a:ext>
            </a:extLst>
          </p:cNvPr>
          <p:cNvCxnSpPr>
            <a:cxnSpLocks/>
          </p:cNvCxnSpPr>
          <p:nvPr/>
        </p:nvCxnSpPr>
        <p:spPr>
          <a:xfrm flipH="1">
            <a:off x="4951027" y="5223164"/>
            <a:ext cx="59799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FB8DEA9-BF14-47C6-B5AA-9CA6643F2F9A}"/>
              </a:ext>
            </a:extLst>
          </p:cNvPr>
          <p:cNvSpPr txBox="1"/>
          <p:nvPr/>
        </p:nvSpPr>
        <p:spPr>
          <a:xfrm>
            <a:off x="138745" y="4781166"/>
            <a:ext cx="2447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/>
              <a:t>Плитка </a:t>
            </a:r>
            <a:r>
              <a:rPr lang="en-US" sz="1800" dirty="0" err="1" smtClean="0"/>
              <a:t>Kalceram</a:t>
            </a:r>
            <a:r>
              <a:rPr lang="en-US" sz="1800" dirty="0" smtClean="0"/>
              <a:t>-K</a:t>
            </a: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50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Заголовок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763125" cy="294953"/>
          </a:xfrm>
        </p:spPr>
        <p:txBody>
          <a:bodyPr/>
          <a:lstStyle/>
          <a:p>
            <a:pPr eaLnBrk="1" hangingPunct="1"/>
            <a:r>
              <a:rPr lang="ru-RU" dirty="0"/>
              <a:t>Решение 1:</a:t>
            </a:r>
            <a:r>
              <a:rPr lang="ru-RU" dirty="0">
                <a:solidFill>
                  <a:srgbClr val="000000"/>
                </a:solidFill>
              </a:rPr>
              <a:t> Комплекс мероприятий по изменению метода футеровки</a:t>
            </a:r>
            <a:endParaRPr lang="ru-RU" dirty="0"/>
          </a:p>
        </p:txBody>
      </p:sp>
      <p:sp>
        <p:nvSpPr>
          <p:cNvPr id="159746" name="Нижний колонтитул 2"/>
          <p:cNvSpPr>
            <a:spLocks noGrp="1"/>
          </p:cNvSpPr>
          <p:nvPr>
            <p:ph type="ftr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srgbClr val="7F7F7F"/>
                </a:solidFill>
                <a:latin typeface="Arial" charset="0"/>
                <a:cs typeface="Arial" charset="0"/>
              </a:rPr>
              <a:t>Научно-техническая конференция №59 – «Твой вызов»</a:t>
            </a:r>
            <a:endParaRPr lang="en-US">
              <a:solidFill>
                <a:srgbClr val="7F7F7F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>
          <a:xfrm>
            <a:off x="11430878" y="6462713"/>
            <a:ext cx="333375" cy="152400"/>
          </a:xfrm>
        </p:spPr>
        <p:txBody>
          <a:bodyPr/>
          <a:lstStyle/>
          <a:p>
            <a:pPr>
              <a:defRPr/>
            </a:pPr>
            <a:fld id="{E4CF9843-16F3-490B-AEBE-39FE3C9C233D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AC19B46F-366B-4AC7-B5F3-6BBCFDA67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2170" y="1482871"/>
            <a:ext cx="2243665" cy="391636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="" xmlns:a16="http://schemas.microsoft.com/office/drawing/2014/main" id="{E6D6E8E4-34E2-4709-A306-DEC079DF7B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268" y="1482871"/>
            <a:ext cx="2503713" cy="366468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="" xmlns:a16="http://schemas.microsoft.com/office/drawing/2014/main" id="{BF2354DC-36F4-409A-8672-556E5E7500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4"/>
          <a:stretch/>
        </p:blipFill>
        <p:spPr>
          <a:xfrm>
            <a:off x="1023975" y="1592030"/>
            <a:ext cx="2321834" cy="367301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="" xmlns:a16="http://schemas.microsoft.com/office/drawing/2014/main" id="{A6013595-EF54-42EE-BA3A-799E814F52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375" y="1574444"/>
            <a:ext cx="2392586" cy="368134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4D104D96-D2B3-4E13-90CC-0BACE81223B4}"/>
              </a:ext>
            </a:extLst>
          </p:cNvPr>
          <p:cNvSpPr txBox="1"/>
          <p:nvPr/>
        </p:nvSpPr>
        <p:spPr>
          <a:xfrm>
            <a:off x="6837091" y="5254317"/>
            <a:ext cx="3208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ru-RU" sz="1800" dirty="0" smtClean="0">
                <a:solidFill>
                  <a:srgbClr val="000000"/>
                </a:solidFill>
                <a:latin typeface="Arial"/>
                <a:cs typeface="+mn-cs"/>
              </a:rPr>
              <a:t>Жаростойкая керамика</a:t>
            </a:r>
            <a:endParaRPr lang="ru-RU" sz="180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latin typeface="Arial"/>
                <a:cs typeface="+mn-cs"/>
              </a:rPr>
              <a:t>Кладка «ромбом»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latin typeface="Arial"/>
                <a:cs typeface="+mn-cs"/>
              </a:rPr>
              <a:t>Облицовка рассекателей</a:t>
            </a: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5B5FBD6-1025-46D4-BF2B-FB695345E420}"/>
              </a:ext>
            </a:extLst>
          </p:cNvPr>
          <p:cNvSpPr txBox="1"/>
          <p:nvPr/>
        </p:nvSpPr>
        <p:spPr>
          <a:xfrm>
            <a:off x="1787769" y="5330840"/>
            <a:ext cx="3208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rgbClr val="000000"/>
                </a:solidFill>
                <a:latin typeface="Arial"/>
                <a:cs typeface="+mn-cs"/>
              </a:rPr>
              <a:t>Диабазовая плитка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rgbClr val="000000"/>
                </a:solidFill>
                <a:latin typeface="Arial"/>
                <a:cs typeface="+mn-cs"/>
              </a:rPr>
              <a:t>Кладка параллельно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260C6AF-9516-43B6-A702-C7CD47A5A789}"/>
              </a:ext>
            </a:extLst>
          </p:cNvPr>
          <p:cNvSpPr txBox="1"/>
          <p:nvPr/>
        </p:nvSpPr>
        <p:spPr>
          <a:xfrm>
            <a:off x="3611550" y="1030199"/>
            <a:ext cx="548420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000000"/>
                </a:solidFill>
                <a:latin typeface="Arial"/>
                <a:cs typeface="+mn-cs"/>
              </a:rPr>
              <a:t>CFD </a:t>
            </a:r>
            <a:r>
              <a:rPr lang="ru-RU" sz="1800" b="1" dirty="0">
                <a:solidFill>
                  <a:srgbClr val="000000"/>
                </a:solidFill>
                <a:latin typeface="Arial"/>
                <a:cs typeface="+mn-cs"/>
              </a:rPr>
              <a:t>исследование скорости схождения кокса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CDA447F2-EA9F-4B74-97E9-E9D906CA6A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675" y="1008331"/>
            <a:ext cx="1053207" cy="1551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D311B60-4C81-4E74-953C-978CE1E41454}"/>
              </a:ext>
            </a:extLst>
          </p:cNvPr>
          <p:cNvSpPr txBox="1"/>
          <p:nvPr/>
        </p:nvSpPr>
        <p:spPr>
          <a:xfrm>
            <a:off x="4988209" y="1275999"/>
            <a:ext cx="2503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Начальная скорость 1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+mn-cs"/>
              </a:rPr>
              <a:t>,5 </a:t>
            </a: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м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+mn-cs"/>
              </a:rPr>
              <a:t>/c</a:t>
            </a:r>
            <a:endParaRPr lang="ru-RU" sz="140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3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Заголовок 1"/>
          <p:cNvSpPr>
            <a:spLocks noGrp="1"/>
          </p:cNvSpPr>
          <p:nvPr>
            <p:ph type="title"/>
          </p:nvPr>
        </p:nvSpPr>
        <p:spPr>
          <a:xfrm>
            <a:off x="468000" y="468312"/>
            <a:ext cx="9763125" cy="295275"/>
          </a:xfrm>
        </p:spPr>
        <p:txBody>
          <a:bodyPr/>
          <a:lstStyle/>
          <a:p>
            <a:pPr eaLnBrk="1" hangingPunct="1"/>
            <a:r>
              <a:rPr lang="ru-RU" dirty="0"/>
              <a:t>Решение 2: </a:t>
            </a:r>
            <a:r>
              <a:rPr lang="ru-RU" dirty="0">
                <a:solidFill>
                  <a:srgbClr val="000000"/>
                </a:solidFill>
              </a:rPr>
              <a:t>Замена обогрева рамп</a:t>
            </a:r>
            <a:endParaRPr lang="ru-RU" b="0" dirty="0">
              <a:solidFill>
                <a:srgbClr val="000000"/>
              </a:solidFill>
            </a:endParaRPr>
          </a:p>
        </p:txBody>
      </p:sp>
      <p:sp>
        <p:nvSpPr>
          <p:cNvPr id="160770" name="Нижний колонтитул 2"/>
          <p:cNvSpPr>
            <a:spLocks noGrp="1"/>
          </p:cNvSpPr>
          <p:nvPr>
            <p:ph type="ftr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srgbClr val="7F7F7F"/>
                </a:solidFill>
                <a:latin typeface="Arial" charset="0"/>
                <a:cs typeface="Arial" charset="0"/>
              </a:rPr>
              <a:t>Научно-техническая конференция №59 – «Твой вызов»</a:t>
            </a:r>
            <a:endParaRPr lang="en-US">
              <a:solidFill>
                <a:srgbClr val="7F7F7F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05CF13-5EB3-45C1-B07F-4FD35C2CFB23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2235" y="1003300"/>
            <a:ext cx="5962089" cy="240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9250" indent="-349250" algn="just">
              <a:spcAft>
                <a:spcPts val="600"/>
              </a:spcAft>
              <a:defRPr/>
            </a:pPr>
            <a:r>
              <a:rPr lang="ru-RU" sz="1400" b="1" dirty="0">
                <a:solidFill>
                  <a:srgbClr val="000000"/>
                </a:solidFill>
                <a:latin typeface="Arial"/>
                <a:cs typeface="+mn-cs"/>
              </a:rPr>
              <a:t>Описание предложения:</a:t>
            </a:r>
          </a:p>
          <a:p>
            <a:pPr marL="349250" indent="-349250" algn="just">
              <a:spcAft>
                <a:spcPts val="600"/>
              </a:spcAft>
              <a:defRPr/>
            </a:pP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Установка электрообогрева рампы в местах примерзания кокса: </a:t>
            </a:r>
          </a:p>
          <a:p>
            <a:pPr marL="349250" indent="-349250" algn="just"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вокруг колонн-рассекателей;</a:t>
            </a:r>
          </a:p>
          <a:p>
            <a:pPr marL="349250" indent="-349250" algn="just"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вблизи затворов;</a:t>
            </a:r>
          </a:p>
          <a:p>
            <a:pPr marL="349250" indent="-349250" algn="just"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по периметру рампы.</a:t>
            </a:r>
          </a:p>
          <a:p>
            <a:pPr marL="349250" indent="-349250" algn="just"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/>
            </a:pPr>
            <a:endParaRPr lang="ru-RU" sz="1400" dirty="0">
              <a:solidFill>
                <a:srgbClr val="000000"/>
              </a:solidFill>
              <a:latin typeface="Arial"/>
              <a:cs typeface="+mn-cs"/>
            </a:endParaRPr>
          </a:p>
          <a:p>
            <a:pPr algn="just">
              <a:spcAft>
                <a:spcPts val="600"/>
              </a:spcAft>
              <a:buClr>
                <a:schemeClr val="accent2"/>
              </a:buClr>
              <a:defRPr/>
            </a:pP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С учетом агрессивной среды выбран электрообогрев кабелем с минеральной изоляцией. Максимальная температура поддержания обогрева 500 ­°С.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04739"/>
              </p:ext>
            </p:extLst>
          </p:nvPr>
        </p:nvGraphicFramePr>
        <p:xfrm>
          <a:off x="5782235" y="3986344"/>
          <a:ext cx="5962089" cy="159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1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16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061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33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13006">
                <a:tc>
                  <a:txBody>
                    <a:bodyPr/>
                    <a:lstStyle/>
                    <a:p>
                      <a:pPr algn="ctr"/>
                      <a:r>
                        <a:rPr lang="ru-RU" sz="1050" dirty="0">
                          <a:solidFill>
                            <a:schemeClr val="tx1"/>
                          </a:solidFill>
                        </a:rPr>
                        <a:t>Приоритет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>
                          <a:solidFill>
                            <a:schemeClr val="tx1"/>
                          </a:solidFill>
                        </a:rPr>
                        <a:t>Поставщик: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>
                          <a:solidFill>
                            <a:schemeClr val="tx1"/>
                          </a:solidFill>
                        </a:rPr>
                        <a:t>Затраты, млн руб.: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>
                          <a:solidFill>
                            <a:schemeClr val="tx1"/>
                          </a:solidFill>
                        </a:rPr>
                        <a:t>Итого, эффект от мероприятия, млн руб.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3006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Аккурат-инжиниринг</a:t>
                      </a:r>
                      <a:r>
                        <a:rPr lang="ru-RU" sz="1200" baseline="0" dirty="0">
                          <a:solidFill>
                            <a:schemeClr val="tx1"/>
                          </a:solidFill>
                        </a:rPr>
                        <a:t> (Томск)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1,77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20,3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3006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ТПМ-</a:t>
                      </a:r>
                      <a:r>
                        <a:rPr lang="ru-RU" sz="1200" dirty="0" err="1">
                          <a:solidFill>
                            <a:schemeClr val="tx1"/>
                          </a:solidFill>
                        </a:rPr>
                        <a:t>Энерго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 (СПб)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4,425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17,575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82235" y="3674933"/>
            <a:ext cx="566102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ru-RU" sz="1400" b="1" dirty="0">
                <a:solidFill>
                  <a:srgbClr val="000000"/>
                </a:solidFill>
                <a:latin typeface="Arial"/>
                <a:cs typeface="+mn-cs"/>
              </a:rPr>
              <a:t>Сравнительный анализ: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="" xmlns:a16="http://schemas.microsoft.com/office/drawing/2014/main" id="{A75AC545-2878-4F72-B22C-0DD0A3935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251347"/>
              </p:ext>
            </p:extLst>
          </p:nvPr>
        </p:nvGraphicFramePr>
        <p:xfrm>
          <a:off x="447674" y="1003300"/>
          <a:ext cx="4581526" cy="4717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r:id="rId4" imgW="7631640" imgH="10133280" progId="">
                  <p:embed/>
                </p:oleObj>
              </mc:Choice>
              <mc:Fallback>
                <p:oleObj r:id="rId4" imgW="7631640" imgH="10133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674" y="1003300"/>
                        <a:ext cx="4581526" cy="4717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7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Заголовок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763125" cy="294953"/>
          </a:xfrm>
        </p:spPr>
        <p:txBody>
          <a:bodyPr/>
          <a:lstStyle/>
          <a:p>
            <a:pPr eaLnBrk="1" hangingPunct="1"/>
            <a:r>
              <a:rPr lang="ru-RU" dirty="0"/>
              <a:t>Решение 2: </a:t>
            </a:r>
            <a:r>
              <a:rPr lang="ru-RU" dirty="0">
                <a:solidFill>
                  <a:srgbClr val="000000"/>
                </a:solidFill>
              </a:rPr>
              <a:t>Замена обогрева рамп</a:t>
            </a:r>
            <a:endParaRPr lang="ru-RU" dirty="0"/>
          </a:p>
        </p:txBody>
      </p:sp>
      <p:sp>
        <p:nvSpPr>
          <p:cNvPr id="159746" name="Нижний колонтитул 2"/>
          <p:cNvSpPr>
            <a:spLocks noGrp="1"/>
          </p:cNvSpPr>
          <p:nvPr>
            <p:ph type="ftr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srgbClr val="7F7F7F"/>
                </a:solidFill>
                <a:latin typeface="Arial" charset="0"/>
                <a:cs typeface="Arial" charset="0"/>
              </a:rPr>
              <a:t>Научно-техническая конференция №59 – «Твой вызов»</a:t>
            </a:r>
            <a:endParaRPr lang="en-US">
              <a:solidFill>
                <a:srgbClr val="7F7F7F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>
          <a:xfrm>
            <a:off x="11430878" y="6462713"/>
            <a:ext cx="333375" cy="152400"/>
          </a:xfrm>
        </p:spPr>
        <p:txBody>
          <a:bodyPr/>
          <a:lstStyle/>
          <a:p>
            <a:pPr>
              <a:defRPr/>
            </a:pPr>
            <a:fld id="{E4CF9843-16F3-490B-AEBE-39FE3C9C233D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260C6AF-9516-43B6-A702-C7CD47A5A789}"/>
              </a:ext>
            </a:extLst>
          </p:cNvPr>
          <p:cNvSpPr txBox="1"/>
          <p:nvPr/>
        </p:nvSpPr>
        <p:spPr>
          <a:xfrm>
            <a:off x="2799453" y="1012716"/>
            <a:ext cx="659309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ru-RU" sz="1800" b="1" dirty="0">
                <a:solidFill>
                  <a:srgbClr val="000000"/>
                </a:solidFill>
                <a:latin typeface="Arial"/>
                <a:cs typeface="+mn-cs"/>
              </a:rPr>
              <a:t>Нестационарный тепловой анализ обогрева в плоскости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D311B60-4C81-4E74-953C-978CE1E41454}"/>
              </a:ext>
            </a:extLst>
          </p:cNvPr>
          <p:cNvSpPr txBox="1"/>
          <p:nvPr/>
        </p:nvSpPr>
        <p:spPr>
          <a:xfrm>
            <a:off x="4681594" y="1260678"/>
            <a:ext cx="2913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Начальная температура -45 °С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20409B9E-E9C9-4EA1-9A39-E33A01C9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5524788"/>
            <a:ext cx="9477375" cy="74295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="" xmlns:a16="http://schemas.microsoft.com/office/drawing/2014/main" id="{52AE9438-E2AF-4EB9-9C6A-5F9678BC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44" y="3267550"/>
            <a:ext cx="5889041" cy="1764506"/>
          </a:xfrm>
          <a:prstGeom prst="rect">
            <a:avLst/>
          </a:prstGeom>
        </p:spPr>
      </p:pic>
      <p:cxnSp>
        <p:nvCxnSpPr>
          <p:cNvPr id="38" name="Прямая соединительная линия 37">
            <a:extLst>
              <a:ext uri="{FF2B5EF4-FFF2-40B4-BE49-F238E27FC236}">
                <a16:creationId xmlns="" xmlns:a16="http://schemas.microsoft.com/office/drawing/2014/main" id="{D0915666-9A55-42A1-83C2-3FD511D5B6E4}"/>
              </a:ext>
            </a:extLst>
          </p:cNvPr>
          <p:cNvCxnSpPr/>
          <p:nvPr/>
        </p:nvCxnSpPr>
        <p:spPr>
          <a:xfrm>
            <a:off x="1113576" y="3123446"/>
            <a:ext cx="0" cy="212756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="" xmlns:a16="http://schemas.microsoft.com/office/drawing/2014/main" id="{1FCAAB4F-4346-4DFA-B7AC-2870A3D5557E}"/>
              </a:ext>
            </a:extLst>
          </p:cNvPr>
          <p:cNvCxnSpPr/>
          <p:nvPr/>
        </p:nvCxnSpPr>
        <p:spPr>
          <a:xfrm>
            <a:off x="2107948" y="3123446"/>
            <a:ext cx="0" cy="212756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="" xmlns:a16="http://schemas.microsoft.com/office/drawing/2014/main" id="{3E736CC0-C7CB-4B15-87C3-E459E9A9AEBF}"/>
              </a:ext>
            </a:extLst>
          </p:cNvPr>
          <p:cNvCxnSpPr/>
          <p:nvPr/>
        </p:nvCxnSpPr>
        <p:spPr>
          <a:xfrm>
            <a:off x="4442233" y="3123446"/>
            <a:ext cx="0" cy="212756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="" xmlns:a16="http://schemas.microsoft.com/office/drawing/2014/main" id="{1B000CD7-EE8D-4D2D-A0EC-77E5E25E1EAC}"/>
              </a:ext>
            </a:extLst>
          </p:cNvPr>
          <p:cNvCxnSpPr/>
          <p:nvPr/>
        </p:nvCxnSpPr>
        <p:spPr>
          <a:xfrm>
            <a:off x="5014111" y="3123446"/>
            <a:ext cx="0" cy="212756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="" xmlns:a16="http://schemas.microsoft.com/office/drawing/2014/main" id="{B321D481-7BD2-4F65-8DD6-703924200937}"/>
              </a:ext>
            </a:extLst>
          </p:cNvPr>
          <p:cNvCxnSpPr/>
          <p:nvPr/>
        </p:nvCxnSpPr>
        <p:spPr>
          <a:xfrm>
            <a:off x="6771685" y="3123446"/>
            <a:ext cx="0" cy="212756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="" xmlns:a16="http://schemas.microsoft.com/office/drawing/2014/main" id="{FFA4B3D0-7B6E-4A62-9BB8-7C7B9DFDCEC1}"/>
              </a:ext>
            </a:extLst>
          </p:cNvPr>
          <p:cNvCxnSpPr/>
          <p:nvPr/>
        </p:nvCxnSpPr>
        <p:spPr>
          <a:xfrm flipH="1" flipV="1">
            <a:off x="570368" y="2245259"/>
            <a:ext cx="312276" cy="1022291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E968A73-37D9-4A3C-A49E-A06023394E47}"/>
              </a:ext>
            </a:extLst>
          </p:cNvPr>
          <p:cNvSpPr txBox="1"/>
          <p:nvPr/>
        </p:nvSpPr>
        <p:spPr>
          <a:xfrm>
            <a:off x="295741" y="1974835"/>
            <a:ext cx="1062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Элементы</a:t>
            </a:r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="" xmlns:a16="http://schemas.microsoft.com/office/drawing/2014/main" id="{D178E1CD-1CA6-4BD7-B2C0-70DEF5905708}"/>
              </a:ext>
            </a:extLst>
          </p:cNvPr>
          <p:cNvCxnSpPr>
            <a:cxnSpLocks/>
          </p:cNvCxnSpPr>
          <p:nvPr/>
        </p:nvCxnSpPr>
        <p:spPr>
          <a:xfrm flipV="1">
            <a:off x="1579263" y="2322014"/>
            <a:ext cx="334190" cy="951553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D606D3E-4043-445D-9F3F-03FE7C84BB8B}"/>
              </a:ext>
            </a:extLst>
          </p:cNvPr>
          <p:cNvSpPr txBox="1"/>
          <p:nvPr/>
        </p:nvSpPr>
        <p:spPr>
          <a:xfrm>
            <a:off x="1579263" y="1814038"/>
            <a:ext cx="1133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Начальная сетка</a:t>
            </a: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="" xmlns:a16="http://schemas.microsoft.com/office/drawing/2014/main" id="{CBAC44DF-952C-4858-8EC6-E5FD3847B47A}"/>
              </a:ext>
            </a:extLst>
          </p:cNvPr>
          <p:cNvCxnSpPr>
            <a:cxnSpLocks/>
          </p:cNvCxnSpPr>
          <p:nvPr/>
        </p:nvCxnSpPr>
        <p:spPr>
          <a:xfrm flipH="1" flipV="1">
            <a:off x="3396352" y="2461730"/>
            <a:ext cx="1" cy="786227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E8D6BD36-EEB1-4DEE-9818-E78F272B6421}"/>
              </a:ext>
            </a:extLst>
          </p:cNvPr>
          <p:cNvSpPr txBox="1"/>
          <p:nvPr/>
        </p:nvSpPr>
        <p:spPr>
          <a:xfrm>
            <a:off x="2933695" y="1860867"/>
            <a:ext cx="1133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Тепловые эпюры</a:t>
            </a:r>
          </a:p>
        </p:txBody>
      </p:sp>
      <p:cxnSp>
        <p:nvCxnSpPr>
          <p:cNvPr id="57" name="Прямая со стрелкой 56">
            <a:extLst>
              <a:ext uri="{FF2B5EF4-FFF2-40B4-BE49-F238E27FC236}">
                <a16:creationId xmlns="" xmlns:a16="http://schemas.microsoft.com/office/drawing/2014/main" id="{924AB576-55D2-41BD-865C-12CC154B72EF}"/>
              </a:ext>
            </a:extLst>
          </p:cNvPr>
          <p:cNvCxnSpPr>
            <a:cxnSpLocks/>
          </p:cNvCxnSpPr>
          <p:nvPr/>
        </p:nvCxnSpPr>
        <p:spPr>
          <a:xfrm>
            <a:off x="882644" y="5133315"/>
            <a:ext cx="181716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1728C84C-301E-4506-9DA1-E14DA1C3067C}"/>
              </a:ext>
            </a:extLst>
          </p:cNvPr>
          <p:cNvSpPr txBox="1"/>
          <p:nvPr/>
        </p:nvSpPr>
        <p:spPr>
          <a:xfrm>
            <a:off x="1344509" y="5175163"/>
            <a:ext cx="531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0 с</a:t>
            </a:r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="" xmlns:a16="http://schemas.microsoft.com/office/drawing/2014/main" id="{F2C69F5A-7B8E-43EF-AE2B-8471D3193535}"/>
              </a:ext>
            </a:extLst>
          </p:cNvPr>
          <p:cNvCxnSpPr/>
          <p:nvPr/>
        </p:nvCxnSpPr>
        <p:spPr>
          <a:xfrm>
            <a:off x="2699813" y="3123446"/>
            <a:ext cx="0" cy="212756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Прямая со стрелкой 67">
            <a:extLst>
              <a:ext uri="{FF2B5EF4-FFF2-40B4-BE49-F238E27FC236}">
                <a16:creationId xmlns="" xmlns:a16="http://schemas.microsoft.com/office/drawing/2014/main" id="{55F50879-8930-4684-9621-5C4668E20C87}"/>
              </a:ext>
            </a:extLst>
          </p:cNvPr>
          <p:cNvCxnSpPr>
            <a:cxnSpLocks/>
          </p:cNvCxnSpPr>
          <p:nvPr/>
        </p:nvCxnSpPr>
        <p:spPr>
          <a:xfrm>
            <a:off x="2699813" y="5133315"/>
            <a:ext cx="174242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D47B002-271D-4209-BC82-DD70BED7D124}"/>
              </a:ext>
            </a:extLst>
          </p:cNvPr>
          <p:cNvSpPr txBox="1"/>
          <p:nvPr/>
        </p:nvSpPr>
        <p:spPr>
          <a:xfrm>
            <a:off x="3128055" y="5151945"/>
            <a:ext cx="88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15 мин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2ED86211-A9F3-43DC-BA37-5B84EFC0902C}"/>
              </a:ext>
            </a:extLst>
          </p:cNvPr>
          <p:cNvSpPr txBox="1"/>
          <p:nvPr/>
        </p:nvSpPr>
        <p:spPr>
          <a:xfrm>
            <a:off x="5500183" y="5121114"/>
            <a:ext cx="88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25 мин</a:t>
            </a:r>
          </a:p>
        </p:txBody>
      </p:sp>
      <p:cxnSp>
        <p:nvCxnSpPr>
          <p:cNvPr id="72" name="Прямая со стрелкой 71">
            <a:extLst>
              <a:ext uri="{FF2B5EF4-FFF2-40B4-BE49-F238E27FC236}">
                <a16:creationId xmlns="" xmlns:a16="http://schemas.microsoft.com/office/drawing/2014/main" id="{9E5D6DE6-B4C4-44FD-9492-A1743BF72531}"/>
              </a:ext>
            </a:extLst>
          </p:cNvPr>
          <p:cNvCxnSpPr>
            <a:cxnSpLocks/>
          </p:cNvCxnSpPr>
          <p:nvPr/>
        </p:nvCxnSpPr>
        <p:spPr>
          <a:xfrm>
            <a:off x="5029265" y="5113699"/>
            <a:ext cx="174242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1507E7E4-0DC2-4D5A-8F5B-C1692930E793}"/>
              </a:ext>
            </a:extLst>
          </p:cNvPr>
          <p:cNvSpPr txBox="1"/>
          <p:nvPr/>
        </p:nvSpPr>
        <p:spPr>
          <a:xfrm>
            <a:off x="4580329" y="2966678"/>
            <a:ext cx="37242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РАЗРЫВ</a:t>
            </a:r>
          </a:p>
          <a:p>
            <a:pPr algn="l"/>
            <a:endParaRPr lang="ru-RU" sz="1400" dirty="0">
              <a:solidFill>
                <a:srgbClr val="000000"/>
              </a:solidFill>
              <a:latin typeface="Arial"/>
              <a:cs typeface="+mn-cs"/>
            </a:endParaRPr>
          </a:p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ВИДА</a:t>
            </a:r>
          </a:p>
        </p:txBody>
      </p:sp>
      <p:cxnSp>
        <p:nvCxnSpPr>
          <p:cNvPr id="77" name="Прямая со стрелкой 76">
            <a:extLst>
              <a:ext uri="{FF2B5EF4-FFF2-40B4-BE49-F238E27FC236}">
                <a16:creationId xmlns="" xmlns:a16="http://schemas.microsoft.com/office/drawing/2014/main" id="{A1A52476-F528-4676-A0BC-DDF54D888E09}"/>
              </a:ext>
            </a:extLst>
          </p:cNvPr>
          <p:cNvCxnSpPr>
            <a:cxnSpLocks/>
          </p:cNvCxnSpPr>
          <p:nvPr/>
        </p:nvCxnSpPr>
        <p:spPr>
          <a:xfrm>
            <a:off x="6771685" y="5112713"/>
            <a:ext cx="4405665" cy="98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8C4DA97B-BD60-4D2F-852B-E8F11DD6FA75}"/>
              </a:ext>
            </a:extLst>
          </p:cNvPr>
          <p:cNvSpPr txBox="1"/>
          <p:nvPr/>
        </p:nvSpPr>
        <p:spPr>
          <a:xfrm>
            <a:off x="8810945" y="5119625"/>
            <a:ext cx="1151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0 - 40 мин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97EFAAAC-8B6E-49A8-BCEB-9AC2E3F15FB3}"/>
              </a:ext>
            </a:extLst>
          </p:cNvPr>
          <p:cNvSpPr txBox="1"/>
          <p:nvPr/>
        </p:nvSpPr>
        <p:spPr>
          <a:xfrm>
            <a:off x="3163970" y="3432912"/>
            <a:ext cx="1133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chemeClr val="bg1"/>
                </a:solidFill>
                <a:latin typeface="Arial"/>
                <a:cs typeface="+mn-cs"/>
              </a:rPr>
              <a:t>Лёд 5 см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BA2641A8-1884-4512-8848-1039C2524D03}"/>
              </a:ext>
            </a:extLst>
          </p:cNvPr>
          <p:cNvSpPr txBox="1"/>
          <p:nvPr/>
        </p:nvSpPr>
        <p:spPr>
          <a:xfrm>
            <a:off x="99635" y="5395114"/>
            <a:ext cx="1522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Воздушный зазор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9F463C2B-CFBB-47E9-B3F8-D150D790B4FE}"/>
              </a:ext>
            </a:extLst>
          </p:cNvPr>
          <p:cNvSpPr txBox="1"/>
          <p:nvPr/>
        </p:nvSpPr>
        <p:spPr>
          <a:xfrm>
            <a:off x="3273971" y="4688881"/>
            <a:ext cx="868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Песок</a:t>
            </a:r>
          </a:p>
        </p:txBody>
      </p:sp>
      <p:cxnSp>
        <p:nvCxnSpPr>
          <p:cNvPr id="95" name="Прямая со стрелкой 94">
            <a:extLst>
              <a:ext uri="{FF2B5EF4-FFF2-40B4-BE49-F238E27FC236}">
                <a16:creationId xmlns="" xmlns:a16="http://schemas.microsoft.com/office/drawing/2014/main" id="{68931E57-5707-4051-9308-B12D205387DA}"/>
              </a:ext>
            </a:extLst>
          </p:cNvPr>
          <p:cNvCxnSpPr>
            <a:cxnSpLocks/>
          </p:cNvCxnSpPr>
          <p:nvPr/>
        </p:nvCxnSpPr>
        <p:spPr>
          <a:xfrm flipV="1">
            <a:off x="295741" y="3983525"/>
            <a:ext cx="646499" cy="14453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92BC6C13-037B-4BD9-865D-72FDA0985D79}"/>
              </a:ext>
            </a:extLst>
          </p:cNvPr>
          <p:cNvSpPr txBox="1"/>
          <p:nvPr/>
        </p:nvSpPr>
        <p:spPr>
          <a:xfrm>
            <a:off x="3227902" y="4208033"/>
            <a:ext cx="1133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Плитка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08348E04-63C8-4CE9-9668-02EDBA591087}"/>
              </a:ext>
            </a:extLst>
          </p:cNvPr>
          <p:cNvSpPr txBox="1"/>
          <p:nvPr/>
        </p:nvSpPr>
        <p:spPr>
          <a:xfrm>
            <a:off x="6404724" y="5344621"/>
            <a:ext cx="1151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Изоляция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DBD1E357-370E-4077-B94F-7ABA5B8DC4D5}"/>
              </a:ext>
            </a:extLst>
          </p:cNvPr>
          <p:cNvSpPr txBox="1"/>
          <p:nvPr/>
        </p:nvSpPr>
        <p:spPr>
          <a:xfrm>
            <a:off x="5813934" y="2916437"/>
            <a:ext cx="868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Кабель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A58DBE44-1475-48B6-BB43-9BC82E890ABB}"/>
              </a:ext>
            </a:extLst>
          </p:cNvPr>
          <p:cNvSpPr txBox="1"/>
          <p:nvPr/>
        </p:nvSpPr>
        <p:spPr>
          <a:xfrm>
            <a:off x="8277107" y="1429796"/>
            <a:ext cx="1133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Облицовка </a:t>
            </a:r>
            <a:r>
              <a:rPr lang="ru-RU" sz="1400" dirty="0" smtClean="0">
                <a:solidFill>
                  <a:srgbClr val="000000"/>
                </a:solidFill>
                <a:latin typeface="Arial"/>
                <a:cs typeface="+mn-cs"/>
              </a:rPr>
              <a:t>метал</a:t>
            </a: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л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AEC0F3D5-3311-48DF-8202-D35301518C05}"/>
              </a:ext>
            </a:extLst>
          </p:cNvPr>
          <p:cNvSpPr txBox="1"/>
          <p:nvPr/>
        </p:nvSpPr>
        <p:spPr>
          <a:xfrm>
            <a:off x="9513167" y="1451615"/>
            <a:ext cx="1290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Рассекатель бетон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50" y="1972846"/>
            <a:ext cx="4394800" cy="3090337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6461587" y="3185907"/>
            <a:ext cx="897001" cy="159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103" idx="0"/>
          </p:cNvCxnSpPr>
          <p:nvPr/>
        </p:nvCxnSpPr>
        <p:spPr>
          <a:xfrm flipV="1">
            <a:off x="6980236" y="4934492"/>
            <a:ext cx="352920" cy="410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="" xmlns:a16="http://schemas.microsoft.com/office/drawing/2014/main" id="{718E8F43-FE2B-45A1-996A-D9D6D7246E7C}"/>
              </a:ext>
            </a:extLst>
          </p:cNvPr>
          <p:cNvCxnSpPr>
            <a:cxnSpLocks/>
          </p:cNvCxnSpPr>
          <p:nvPr/>
        </p:nvCxnSpPr>
        <p:spPr>
          <a:xfrm>
            <a:off x="11177350" y="1883369"/>
            <a:ext cx="0" cy="3367641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Заголовок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763125" cy="294953"/>
          </a:xfrm>
        </p:spPr>
        <p:txBody>
          <a:bodyPr/>
          <a:lstStyle/>
          <a:p>
            <a:pPr eaLnBrk="1" hangingPunct="1"/>
            <a:r>
              <a:rPr lang="ru-RU" dirty="0"/>
              <a:t>Решение 3: </a:t>
            </a:r>
            <a:r>
              <a:rPr lang="ru-RU" dirty="0">
                <a:solidFill>
                  <a:srgbClr val="000000"/>
                </a:solidFill>
              </a:rPr>
              <a:t>Защита рычажной системы копира-толкателя</a:t>
            </a:r>
            <a:endParaRPr lang="ru-RU" dirty="0"/>
          </a:p>
        </p:txBody>
      </p:sp>
      <p:sp>
        <p:nvSpPr>
          <p:cNvPr id="162818" name="Нижний колонтитул 2"/>
          <p:cNvSpPr>
            <a:spLocks noGrp="1"/>
          </p:cNvSpPr>
          <p:nvPr>
            <p:ph type="ftr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srgbClr val="7F7F7F"/>
                </a:solidFill>
                <a:latin typeface="Arial" charset="0"/>
                <a:cs typeface="Arial" charset="0"/>
              </a:rPr>
              <a:t>Научно-техническая конференция №59 – «Твой вызов»</a:t>
            </a:r>
            <a:endParaRPr lang="en-US">
              <a:solidFill>
                <a:srgbClr val="7F7F7F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C5968A8-6A57-458C-BD65-12750544FD82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8000" y="1008152"/>
            <a:ext cx="11091918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>
              <a:buClr>
                <a:schemeClr val="accent2"/>
              </a:buClr>
              <a:defRPr/>
            </a:pPr>
            <a:r>
              <a:rPr lang="ru-RU" sz="1400" b="1" dirty="0">
                <a:solidFill>
                  <a:srgbClr val="000000"/>
                </a:solidFill>
                <a:latin typeface="Arial"/>
                <a:cs typeface="+mn-cs"/>
              </a:rPr>
              <a:t>Описание предложения:</a:t>
            </a:r>
            <a:endParaRPr lang="en-US" sz="1400" b="1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349250" indent="-349250" algn="just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Установка силами цеха защитного экрана, который не позволит попадать коксу на основание рычажной системы.    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+mn-cs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 </a:t>
            </a:r>
          </a:p>
          <a:p>
            <a:pPr algn="just">
              <a:buClr>
                <a:schemeClr val="accent2"/>
              </a:buClr>
              <a:defRPr/>
            </a:pPr>
            <a:r>
              <a:rPr lang="ru-RU" sz="1400" b="1" dirty="0">
                <a:solidFill>
                  <a:srgbClr val="000000"/>
                </a:solidFill>
                <a:latin typeface="Arial"/>
                <a:cs typeface="+mn-cs"/>
              </a:rPr>
              <a:t>Затраты на реализацию:</a:t>
            </a:r>
          </a:p>
          <a:p>
            <a:pPr marL="285750" indent="-285750" algn="just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rgbClr val="000000"/>
                </a:solidFill>
                <a:latin typeface="Arial"/>
                <a:cs typeface="+mn-cs"/>
              </a:rPr>
              <a:t>70 тыс. руб.</a:t>
            </a:r>
          </a:p>
          <a:p>
            <a:pPr marL="355600" indent="-355600" algn="just">
              <a:buClr>
                <a:schemeClr val="accent2"/>
              </a:buClr>
              <a:buFont typeface="Arial" pitchFamily="34" charset="0"/>
              <a:buChar char="•"/>
              <a:defRPr/>
            </a:pPr>
            <a:endParaRPr lang="ru-RU" sz="14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247" y="1924897"/>
            <a:ext cx="3712294" cy="3886199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4684800" y="3428751"/>
            <a:ext cx="1104062" cy="48463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99247" y="5975924"/>
            <a:ext cx="23037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ru-RU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Рис. 3 – </a:t>
            </a:r>
            <a:r>
              <a:rPr lang="ru-RU" sz="1200" dirty="0">
                <a:solidFill>
                  <a:srgbClr val="000000"/>
                </a:solidFill>
                <a:latin typeface="Arial"/>
                <a:cs typeface="+mn-cs"/>
              </a:rPr>
              <a:t>Т</a:t>
            </a:r>
            <a:r>
              <a:rPr kumimoji="0" lang="ru-RU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екущее состояние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28619" y="6010748"/>
            <a:ext cx="37964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ru-RU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Рис. 4 – Состояние после внедрения решения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B4906FA-93CB-424D-B774-F0DC574932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8619" y="1924896"/>
            <a:ext cx="3793462" cy="3886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8703CE3-60BF-497C-B788-DA0E775D3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247" y="4246638"/>
            <a:ext cx="1676400" cy="146685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7440DC54-92DD-41A5-A9E4-2272F1F2379F}"/>
              </a:ext>
            </a:extLst>
          </p:cNvPr>
          <p:cNvSpPr/>
          <p:nvPr/>
        </p:nvSpPr>
        <p:spPr>
          <a:xfrm>
            <a:off x="10237247" y="4246638"/>
            <a:ext cx="1676400" cy="1466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8351EA14-B730-4F1F-ADE5-3A12850096B6}"/>
              </a:ext>
            </a:extLst>
          </p:cNvPr>
          <p:cNvCxnSpPr/>
          <p:nvPr/>
        </p:nvCxnSpPr>
        <p:spPr>
          <a:xfrm flipH="1" flipV="1">
            <a:off x="9730588" y="3961039"/>
            <a:ext cx="500537" cy="33812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="" xmlns:a16="http://schemas.microsoft.com/office/drawing/2014/main" id="{F743023D-05B8-472C-98DB-9F4837BEB72A}"/>
              </a:ext>
            </a:extLst>
          </p:cNvPr>
          <p:cNvCxnSpPr>
            <a:cxnSpLocks/>
          </p:cNvCxnSpPr>
          <p:nvPr/>
        </p:nvCxnSpPr>
        <p:spPr>
          <a:xfrm flipH="1" flipV="1">
            <a:off x="9645217" y="3978710"/>
            <a:ext cx="585908" cy="1744208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="" xmlns:a16="http://schemas.microsoft.com/office/drawing/2014/main" id="{2E976357-B99B-4F89-B9AD-C767B461575E}"/>
              </a:ext>
            </a:extLst>
          </p:cNvPr>
          <p:cNvCxnSpPr>
            <a:cxnSpLocks/>
          </p:cNvCxnSpPr>
          <p:nvPr/>
        </p:nvCxnSpPr>
        <p:spPr>
          <a:xfrm flipH="1" flipV="1">
            <a:off x="9579773" y="3913383"/>
            <a:ext cx="2268430" cy="320449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00" y="173048"/>
            <a:ext cx="9763125" cy="589905"/>
          </a:xfrm>
        </p:spPr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Решение </a:t>
            </a:r>
            <a:r>
              <a:rPr lang="ru-RU" dirty="0" smtClean="0"/>
              <a:t>4: Покрытие </a:t>
            </a:r>
            <a:r>
              <a:rPr lang="ru-RU" dirty="0"/>
              <a:t>огнеупорной графитовой краской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4294967295"/>
          </p:nvPr>
        </p:nvSpPr>
        <p:spPr>
          <a:xfrm>
            <a:off x="447674" y="6423496"/>
            <a:ext cx="10852785" cy="2308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87363" indent="-30163" algn="l" rtl="0" fontAlgn="base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76313" indent="-61913" algn="l" rtl="0" fontAlgn="base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65263" indent="-93663" algn="l" rtl="0" fontAlgn="base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954213" indent="-125413" algn="l" rtl="0" fontAlgn="base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Научно-техническая конференция №59 – «Твой вызов»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11410950" y="6461968"/>
            <a:ext cx="33337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87363" indent="-30163" algn="l" rtl="0" fontAlgn="base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76313" indent="-61913" algn="l" rtl="0" fontAlgn="base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65263" indent="-93663" algn="l" rtl="0" fontAlgn="base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954213" indent="-125413" algn="l" rtl="0" fontAlgn="base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5459FB-06E6-45FD-BA35-F4B03FA02066}" type="slidenum">
              <a:rPr lang="en-US" smtClean="0">
                <a:solidFill>
                  <a:srgbClr val="000000"/>
                </a:solidFill>
                <a:latin typeface="Arial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6095" y="1023875"/>
            <a:ext cx="5638232" cy="181588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355600" indent="-355600" algn="just">
              <a:spcAft>
                <a:spcPts val="600"/>
              </a:spcAft>
            </a:pPr>
            <a:r>
              <a:rPr kumimoji="0" lang="ru-RU" sz="1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Описание предложения: </a:t>
            </a:r>
          </a:p>
          <a:p>
            <a:pPr marL="355600" indent="-355600" algn="just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000000"/>
                </a:solidFill>
                <a:latin typeface="Arial"/>
              </a:rPr>
              <a:t>Обрабатывать подверженные примерзанию участки рампы огнеупорной </a:t>
            </a:r>
            <a:r>
              <a:rPr lang="ru-RU" sz="1400" dirty="0">
                <a:solidFill>
                  <a:srgbClr val="000000"/>
                </a:solidFill>
                <a:latin typeface="Arial"/>
              </a:rPr>
              <a:t>графитовой </a:t>
            </a:r>
            <a:r>
              <a:rPr lang="ru-RU" sz="1400" dirty="0" smtClean="0">
                <a:solidFill>
                  <a:srgbClr val="000000"/>
                </a:solidFill>
                <a:latin typeface="Arial"/>
              </a:rPr>
              <a:t>краской для увеличения сходимости кокса</a:t>
            </a:r>
            <a:endParaRPr lang="ru-RU" sz="1400" dirty="0">
              <a:solidFill>
                <a:srgbClr val="000000"/>
              </a:solidFill>
              <a:latin typeface="Arial"/>
            </a:endParaRPr>
          </a:p>
          <a:p>
            <a:pPr algn="just">
              <a:spcAft>
                <a:spcPts val="600"/>
              </a:spcAft>
              <a:buClr>
                <a:schemeClr val="accent2"/>
              </a:buClr>
            </a:pPr>
            <a:endParaRPr kumimoji="0" lang="ru-RU" sz="1400" b="0" i="0" u="none" strike="noStrike" kern="120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algn="just">
              <a:spcAft>
                <a:spcPts val="600"/>
              </a:spcAft>
              <a:buClr>
                <a:schemeClr val="accent2"/>
              </a:buClr>
            </a:pPr>
            <a:r>
              <a:rPr kumimoji="0" lang="ru-RU" sz="1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Затраты на реализацию:</a:t>
            </a:r>
          </a:p>
          <a:p>
            <a:pPr marL="285750" indent="-285750" algn="just"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+mn-cs"/>
              </a:rPr>
              <a:t>1,5</a:t>
            </a:r>
            <a:r>
              <a:rPr kumimoji="0" lang="ru-RU" sz="140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Arial"/>
                <a:cs typeface="+mn-cs"/>
              </a:rPr>
              <a:t>млн</a:t>
            </a:r>
            <a:r>
              <a:rPr kumimoji="0" lang="ru-RU" sz="140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руб. на рампы 1 и 1а</a:t>
            </a:r>
            <a:endParaRPr kumimoji="0" lang="ru-RU" sz="1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508180" y="964867"/>
            <a:ext cx="5126415" cy="5464868"/>
            <a:chOff x="447673" y="2244238"/>
            <a:chExt cx="8055451" cy="5904758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737" y="2244238"/>
              <a:ext cx="7957223" cy="522550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47673" y="2691829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kumimoji="0" lang="ru-RU" sz="1200" b="0" i="0" u="none" strike="noStrike" kern="1200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04901" y="7482800"/>
              <a:ext cx="2564636" cy="666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ru-RU" sz="1200" b="1" dirty="0">
                  <a:latin typeface="Arial"/>
                  <a:cs typeface="+mn-cs"/>
                </a:rPr>
                <a:t>До обработки краской</a:t>
              </a:r>
              <a:endParaRPr kumimoji="0" lang="ru-RU" sz="12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02013" y="7482800"/>
              <a:ext cx="2880427" cy="666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ru-RU" sz="1200" b="1" dirty="0">
                  <a:latin typeface="Arial"/>
                  <a:cs typeface="+mn-cs"/>
                </a:rPr>
                <a:t>После обработки краской</a:t>
              </a:r>
              <a:endParaRPr kumimoji="0" lang="ru-RU" sz="12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4448799" y="2745833"/>
              <a:ext cx="4054325" cy="5158099"/>
            </a:xfrm>
            <a:prstGeom prst="rect">
              <a:avLst/>
            </a:prstGeom>
            <a:noFill/>
            <a:ln w="57150">
              <a:solidFill>
                <a:srgbClr val="00DE6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844278"/>
              </p:ext>
            </p:extLst>
          </p:nvPr>
        </p:nvGraphicFramePr>
        <p:xfrm>
          <a:off x="6106095" y="4382370"/>
          <a:ext cx="5661026" cy="108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651"/>
                <a:gridCol w="2033517"/>
                <a:gridCol w="1335143"/>
                <a:gridCol w="1360715"/>
              </a:tblGrid>
              <a:tr h="513006">
                <a:tc>
                  <a:txBody>
                    <a:bodyPr/>
                    <a:lstStyle/>
                    <a:p>
                      <a:pPr algn="ctr"/>
                      <a:r>
                        <a:rPr lang="ru-RU" sz="1050" dirty="0">
                          <a:solidFill>
                            <a:schemeClr val="tx1"/>
                          </a:solidFill>
                        </a:rPr>
                        <a:t>Приоритет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>
                          <a:solidFill>
                            <a:schemeClr val="tx1"/>
                          </a:solidFill>
                        </a:rPr>
                        <a:t>Поставщик: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>
                          <a:solidFill>
                            <a:schemeClr val="tx1"/>
                          </a:solidFill>
                        </a:rPr>
                        <a:t>Затраты, млн руб.: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>
                          <a:solidFill>
                            <a:schemeClr val="tx1"/>
                          </a:solidFill>
                        </a:rPr>
                        <a:t>Итого, эффект от мероприятия, млн руб.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13006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АО ЕВРАЗ ЗСМК, литейный цех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1,5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20,8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75092" y="3954605"/>
            <a:ext cx="21688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0" lang="ru-RU" sz="1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Сравнительный анализ</a:t>
            </a:r>
            <a:r>
              <a:rPr kumimoji="0" lang="ru-RU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830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d&lt;/m_strFormatTime&gt;&lt;m_yearfmt&gt;&lt;begin val=&quot;0&quot;/&gt;&lt;end val=&quot;4&quot;/&gt;&lt;/m_yearfmt&gt;&lt;/m_precDefaultDay&gt;&lt;m_mruColor&gt;&lt;m_vecMRU length=&quot;10&quot;&gt;&lt;elem m_fUsage=&quot;8.99464475515503640000E+000&quot;&gt;&lt;m_msothmcolidx val=&quot;0&quot;/&gt;&lt;m_rgb r=&quot;DD&quot; g=&quot;DD&quot; b=&quot;DD&quot;/&gt;&lt;m_nBrightness val=&quot;0&quot;/&gt;&lt;/elem&gt;&lt;elem m_fUsage=&quot;5.90490000000000180000E-001&quot;&gt;&lt;m_msothmcolidx val=&quot;0&quot;/&gt;&lt;m_rgb r=&quot;9F&quot; g=&quot;E4&quot; b=&quot;FF&quot;/&gt;&lt;m_nBrightness val=&quot;0&quot;/&gt;&lt;/elem&gt;&lt;elem m_fUsage=&quot;2.71576471165853480000E-001&quot;&gt;&lt;m_msothmcolidx val=&quot;0&quot;/&gt;&lt;m_rgb r=&quot;B5&quot; g=&quot;B5&quot; b=&quot;B5&quot;/&gt;&lt;m_nBrightness val=&quot;0&quot;/&gt;&lt;/elem&gt;&lt;elem m_fUsage=&quot;5.98644535663718920000E-002&quot;&gt;&lt;m_msothmcolidx val=&quot;0&quot;/&gt;&lt;m_rgb r=&quot;A6&quot; g=&quot;A6&quot; b=&quot;A6&quot;/&gt;&lt;m_nBrightness val=&quot;0&quot;/&gt;&lt;/elem&gt;&lt;elem m_fUsage=&quot;4.06995236440611040000E-002&quot;&gt;&lt;m_msothmcolidx val=&quot;0&quot;/&gt;&lt;m_rgb r=&quot;EF&quot; g=&quot;EF&quot; b=&quot;EF&quot;/&gt;&lt;m_nBrightness val=&quot;0&quot;/&gt;&lt;/elem&gt;&lt;elem m_fUsage=&quot;8.53516712084285460000E-003&quot;&gt;&lt;m_msothmcolidx val=&quot;0&quot;/&gt;&lt;m_rgb r=&quot;FA&quot; g=&quot;34&quot; b=&quot;0A&quot;/&gt;&lt;m_nBrightness val=&quot;0&quot;/&gt;&lt;/elem&gt;&lt;elem m_fUsage=&quot;6.01221964539273410000E-003&quot;&gt;&lt;m_msothmcolidx val=&quot;0&quot;/&gt;&lt;m_rgb r=&quot;0F&quot; g=&quot;C4&quot; b=&quot;0B&quot;/&gt;&lt;m_nBrightness val=&quot;0&quot;/&gt;&lt;/elem&gt;&lt;elem m_fUsage=&quot;5.20396215491148160000E-003&quot;&gt;&lt;m_msothmcolidx val=&quot;0&quot;/&gt;&lt;m_rgb r=&quot;C6&quot; g=&quot;38&quot; b=&quot;09&quot;/&gt;&lt;m_nBrightness val=&quot;0&quot;/&gt;&lt;/elem&gt;&lt;elem m_fUsage=&quot;3.75710212613636700000E-003&quot;&gt;&lt;m_msothmcolidx val=&quot;0&quot;/&gt;&lt;m_rgb r=&quot;BF&quot; g=&quot;BF&quot; b=&quot;BF&quot;/&gt;&lt;m_nBrightness val=&quot;0&quot;/&gt;&lt;/elem&gt;&lt;elem m_fUsage=&quot;3.04325272217045730000E-003&quot;&gt;&lt;m_msothmcolidx val=&quot;0&quot;/&gt;&lt;m_rgb r=&quot;0A&quot; g=&quot;B8&quot; b=&quot;6D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MTBTACCENT" val="Accent3"/>
  <p:tag name="THINKCELLUNDODONOTDELETE" val="0"/>
  <p:tag name="ISNEWSLIDENUMBER" val="False"/>
  <p:tag name="PREVIOUSNAME" val="Presentation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63F0VeI5WxjcYIp9N4fB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63F0VeI5WxjcYIp9N4fB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heme/theme1.xml><?xml version="1.0" encoding="utf-8"?>
<a:theme xmlns:a="http://schemas.openxmlformats.org/drawingml/2006/main" name="EVR015">
  <a:themeElements>
    <a:clrScheme name="Евраз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CB53B"/>
      </a:accent1>
      <a:accent2>
        <a:srgbClr val="F57F29"/>
      </a:accent2>
      <a:accent3>
        <a:srgbClr val="EE3124"/>
      </a:accent3>
      <a:accent4>
        <a:srgbClr val="000000"/>
      </a:accent4>
      <a:accent5>
        <a:srgbClr val="F9C61C"/>
      </a:accent5>
      <a:accent6>
        <a:srgbClr val="808080"/>
      </a:accent6>
      <a:hlink>
        <a:srgbClr val="EE3124"/>
      </a:hlink>
      <a:folHlink>
        <a:srgbClr val="000000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VR015 1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FFFFFF"/>
        </a:accent3>
        <a:accent4>
          <a:srgbClr val="000000"/>
        </a:accent4>
        <a:accent5>
          <a:srgbClr val="DFDFDF"/>
        </a:accent5>
        <a:accent6>
          <a:srgbClr val="009CD9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VR015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FFFFFF"/>
        </a:accent3>
        <a:accent4>
          <a:srgbClr val="000000"/>
        </a:accent4>
        <a:accent5>
          <a:srgbClr val="E1F6FF"/>
        </a:accent5>
        <a:accent6>
          <a:srgbClr val="009CD9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VR015 3">
        <a:dk1>
          <a:srgbClr val="262626"/>
        </a:dk1>
        <a:lt1>
          <a:srgbClr val="FFFFFF"/>
        </a:lt1>
        <a:dk2>
          <a:srgbClr val="262626"/>
        </a:dk2>
        <a:lt2>
          <a:srgbClr val="FFFFFF"/>
        </a:lt2>
        <a:accent1>
          <a:srgbClr val="FCB53B"/>
        </a:accent1>
        <a:accent2>
          <a:srgbClr val="F57F29"/>
        </a:accent2>
        <a:accent3>
          <a:srgbClr val="FFFFFF"/>
        </a:accent3>
        <a:accent4>
          <a:srgbClr val="1F1F1F"/>
        </a:accent4>
        <a:accent5>
          <a:srgbClr val="FDD7AF"/>
        </a:accent5>
        <a:accent6>
          <a:srgbClr val="DE7224"/>
        </a:accent6>
        <a:hlink>
          <a:srgbClr val="EE3124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04D21625-E6ED-4E53-A5C7-0793D739FBE5}" vid="{A2A96563-4C38-4A12-9BB8-E4951490A649}"/>
    </a:ext>
  </a:extLst>
</a:theme>
</file>

<file path=ppt/theme/theme2.xml><?xml version="1.0" encoding="utf-8"?>
<a:theme xmlns:a="http://schemas.openxmlformats.org/drawingml/2006/main" name="Office Theme">
  <a:themeElements>
    <a:clrScheme name="Евоаз">
      <a:dk1>
        <a:srgbClr val="000000"/>
      </a:dk1>
      <a:lt1>
        <a:srgbClr val="FFFFFF"/>
      </a:lt1>
      <a:dk2>
        <a:srgbClr val="414F4F"/>
      </a:dk2>
      <a:lt2>
        <a:srgbClr val="722082"/>
      </a:lt2>
      <a:accent1>
        <a:srgbClr val="FAB82E"/>
      </a:accent1>
      <a:accent2>
        <a:srgbClr val="ED7817"/>
      </a:accent2>
      <a:accent3>
        <a:srgbClr val="B0B1B2"/>
      </a:accent3>
      <a:accent4>
        <a:srgbClr val="E32112"/>
      </a:accent4>
      <a:accent5>
        <a:srgbClr val="5A004B"/>
      </a:accent5>
      <a:accent6>
        <a:srgbClr val="A2165B"/>
      </a:accent6>
      <a:hlink>
        <a:srgbClr val="ED7817"/>
      </a:hlink>
      <a:folHlink>
        <a:srgbClr val="E32112"/>
      </a:folHlink>
    </a:clrScheme>
    <a:fontScheme name="Custom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kumimoji="0" sz="1200" b="0" i="0" u="none" strike="noStrike" kern="1200" cap="none" spc="0" normalizeH="0" baseline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EVR015</Template>
  <TotalTime>12817</TotalTime>
  <Words>1093</Words>
  <Application>Microsoft Office PowerPoint</Application>
  <PresentationFormat>Широкоэкранный</PresentationFormat>
  <Paragraphs>318</Paragraphs>
  <Slides>16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Symbol</vt:lpstr>
      <vt:lpstr>Wingdings</vt:lpstr>
      <vt:lpstr>EVR015</vt:lpstr>
      <vt:lpstr>Office Theme</vt:lpstr>
      <vt:lpstr>think-cell Slide</vt:lpstr>
      <vt:lpstr>Слайд think-cell</vt:lpstr>
      <vt:lpstr>Примерзание кокса к коксовым рампам в   зимний период</vt:lpstr>
      <vt:lpstr>Участники команды №11</vt:lpstr>
      <vt:lpstr>Описание ситуации/проблемы</vt:lpstr>
      <vt:lpstr>Решение 1: Комплекс мероприятий по изменению метода футеровки</vt:lpstr>
      <vt:lpstr>Решение 1: Комплекс мероприятий по изменению метода футеровки</vt:lpstr>
      <vt:lpstr>Решение 2: Замена обогрева рамп</vt:lpstr>
      <vt:lpstr>Решение 2: Замена обогрева рамп</vt:lpstr>
      <vt:lpstr>Решение 3: Защита рычажной системы копира-толкателя</vt:lpstr>
      <vt:lpstr> Решение 4: Покрытие огнеупорной графитовой краской</vt:lpstr>
      <vt:lpstr>Решение 5: Перевод КБ-1 на сухое тушение кокса</vt:lpstr>
      <vt:lpstr>Сравнительный анализ всех предложений</vt:lpstr>
      <vt:lpstr>Приложение</vt:lpstr>
      <vt:lpstr>Диаграмма Исикавы</vt:lpstr>
      <vt:lpstr>Сравнительный анализ </vt:lpstr>
      <vt:lpstr>Паспорт инициативы</vt:lpstr>
      <vt:lpstr>Паспорт инициативы</vt:lpstr>
    </vt:vector>
  </TitlesOfParts>
  <Company>ZSMK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……………………………… …..задача………………….</dc:title>
  <dc:creator>Илья Присяжнюк</dc:creator>
  <cp:lastModifiedBy>Учетная запись Майкрософт</cp:lastModifiedBy>
  <cp:revision>597</cp:revision>
  <cp:lastPrinted>2017-04-13T11:39:14Z</cp:lastPrinted>
  <dcterms:created xsi:type="dcterms:W3CDTF">2017-05-15T07:01:08Z</dcterms:created>
  <dcterms:modified xsi:type="dcterms:W3CDTF">2021-07-03T19:29:24Z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Event">
    <vt:lpwstr/>
  </property>
  <property fmtid="{D5CDD505-2E9C-101B-9397-08002B2CF9AE}" pid="5" name="Delivery Date">
    <vt:lpwstr>Date</vt:lpwstr>
  </property>
  <property fmtid="{D5CDD505-2E9C-101B-9397-08002B2CF9AE}" pid="6" name="Office2010EditCount">
    <vt:lpwstr>1</vt:lpwstr>
  </property>
  <property fmtid="{D5CDD505-2E9C-101B-9397-08002B2CF9AE}" pid="7" name="Office2003EditCount">
    <vt:lpwstr>0</vt:lpwstr>
  </property>
  <property fmtid="{D5CDD505-2E9C-101B-9397-08002B2CF9AE}" pid="8" name="LastEditedOfficeVersion">
    <vt:lpwstr>Office2010</vt:lpwstr>
  </property>
  <property fmtid="{D5CDD505-2E9C-101B-9397-08002B2CF9AE}" pid="9" name="Office2010WasSaved">
    <vt:lpwstr>1</vt:lpwstr>
  </property>
  <property fmtid="{D5CDD505-2E9C-101B-9397-08002B2CF9AE}" pid="10" name="VGCompatibilityCheck Run By">
    <vt:lpwstr>Chandrasekar N</vt:lpwstr>
  </property>
  <property fmtid="{D5CDD505-2E9C-101B-9397-08002B2CF9AE}" pid="11" name="VGCompatibilityCheck Run On ">
    <vt:lpwstr>4/2/2015 12:52:39 PM</vt:lpwstr>
  </property>
  <property fmtid="{D5CDD505-2E9C-101B-9397-08002B2CF9AE}" pid="12" name="DocID">
    <vt:lpwstr>MSW-KZK025-20170123-BJ1sp-r</vt:lpwstr>
  </property>
</Properties>
</file>